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3"/>
  </p:notesMasterIdLst>
  <p:sldIdLst>
    <p:sldId id="293" r:id="rId2"/>
    <p:sldId id="358" r:id="rId3"/>
    <p:sldId id="357" r:id="rId4"/>
    <p:sldId id="320" r:id="rId5"/>
    <p:sldId id="339" r:id="rId6"/>
    <p:sldId id="340" r:id="rId7"/>
    <p:sldId id="341" r:id="rId8"/>
    <p:sldId id="342" r:id="rId9"/>
    <p:sldId id="343" r:id="rId10"/>
    <p:sldId id="344" r:id="rId11"/>
    <p:sldId id="345" r:id="rId12"/>
    <p:sldId id="346" r:id="rId13"/>
    <p:sldId id="347" r:id="rId14"/>
    <p:sldId id="353" r:id="rId15"/>
    <p:sldId id="355" r:id="rId16"/>
    <p:sldId id="348" r:id="rId17"/>
    <p:sldId id="356" r:id="rId18"/>
    <p:sldId id="354" r:id="rId19"/>
    <p:sldId id="359" r:id="rId20"/>
    <p:sldId id="349" r:id="rId21"/>
    <p:sldId id="35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33"/>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4683" autoAdjust="0"/>
  </p:normalViewPr>
  <p:slideViewPr>
    <p:cSldViewPr>
      <p:cViewPr>
        <p:scale>
          <a:sx n="77" d="100"/>
          <a:sy n="77" d="100"/>
        </p:scale>
        <p:origin x="-1008"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E829B-FD36-4A33-8091-D6E78410C5B0}"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180E99CD-A922-4877-8624-F7C583465C08}">
      <dgm:prSet phldrT="[Text]" custT="1"/>
      <dgm:spPr/>
      <dgm:t>
        <a:bodyPr/>
        <a:lstStyle/>
        <a:p>
          <a:r>
            <a:rPr lang="vi-VN" sz="2800" smtClean="0"/>
            <a:t>CẤU TẠO CƠ THỂ NGƯỜI</a:t>
          </a:r>
          <a:endParaRPr lang="en-US" sz="2800" smtClean="0"/>
        </a:p>
      </dgm:t>
    </dgm:pt>
    <dgm:pt modelId="{9736F0E2-3D24-4721-B933-DCAC52F0714A}" type="parTrans" cxnId="{B8D6E9DD-FCD2-428D-BBB1-E59EB4CED129}">
      <dgm:prSet/>
      <dgm:spPr/>
      <dgm:t>
        <a:bodyPr/>
        <a:lstStyle/>
        <a:p>
          <a:endParaRPr lang="en-US"/>
        </a:p>
      </dgm:t>
    </dgm:pt>
    <dgm:pt modelId="{FB912CD1-BC85-4D37-813C-5DD527F48D53}" type="sibTrans" cxnId="{B8D6E9DD-FCD2-428D-BBB1-E59EB4CED129}">
      <dgm:prSet/>
      <dgm:spPr/>
      <dgm:t>
        <a:bodyPr/>
        <a:lstStyle/>
        <a:p>
          <a:endParaRPr lang="en-US"/>
        </a:p>
      </dgm:t>
    </dgm:pt>
    <dgm:pt modelId="{BC66AF39-4DC5-4B44-A506-75B4AA14D4F4}">
      <dgm:prSet phldrT="[Text]" custT="1"/>
      <dgm:spPr/>
      <dgm:t>
        <a:bodyPr/>
        <a:lstStyle/>
        <a:p>
          <a:r>
            <a:rPr lang="en-US" sz="3200" smtClean="0">
              <a:latin typeface="Times New Roman" pitchFamily="18" charset="0"/>
              <a:cs typeface="Times New Roman" pitchFamily="18" charset="0"/>
            </a:rPr>
            <a:t>Cấu tạo</a:t>
          </a:r>
          <a:endParaRPr lang="en-US" sz="3200">
            <a:latin typeface="Times New Roman" pitchFamily="18" charset="0"/>
            <a:cs typeface="Times New Roman" pitchFamily="18" charset="0"/>
          </a:endParaRPr>
        </a:p>
      </dgm:t>
    </dgm:pt>
    <dgm:pt modelId="{8247247F-1A1B-448E-87D0-328E941772E7}" type="sibTrans" cxnId="{AE4B4C6E-B720-4D7F-8F11-2F51A7ACA939}">
      <dgm:prSet/>
      <dgm:spPr/>
      <dgm:t>
        <a:bodyPr/>
        <a:lstStyle/>
        <a:p>
          <a:endParaRPr lang="en-US"/>
        </a:p>
      </dgm:t>
    </dgm:pt>
    <dgm:pt modelId="{DD794F93-926D-4B55-827F-3D23B586DFAC}" type="parTrans" cxnId="{AE4B4C6E-B720-4D7F-8F11-2F51A7ACA939}">
      <dgm:prSet/>
      <dgm:spPr/>
      <dgm:t>
        <a:bodyPr/>
        <a:lstStyle/>
        <a:p>
          <a:endParaRPr lang="en-US"/>
        </a:p>
      </dgm:t>
    </dgm:pt>
    <dgm:pt modelId="{9836DBB2-5C4A-4445-949D-5E0765BFD8B4}">
      <dgm:prSet custT="1"/>
      <dgm:spPr/>
      <dgm:t>
        <a:bodyPr/>
        <a:lstStyle/>
        <a:p>
          <a:r>
            <a:rPr lang="vi-VN" sz="3200" smtClean="0"/>
            <a:t>Sự phối hợp hoạt động các cơ quan</a:t>
          </a:r>
          <a:endParaRPr lang="en-US" sz="3200"/>
        </a:p>
      </dgm:t>
    </dgm:pt>
    <dgm:pt modelId="{126F176B-5B2A-4B65-9355-F3F058E1CE52}" type="parTrans" cxnId="{E950F747-ADDC-480C-AD8F-D83C6A0AFA7C}">
      <dgm:prSet/>
      <dgm:spPr/>
      <dgm:t>
        <a:bodyPr/>
        <a:lstStyle/>
        <a:p>
          <a:endParaRPr lang="en-US"/>
        </a:p>
      </dgm:t>
    </dgm:pt>
    <dgm:pt modelId="{498A6014-982C-464A-A59A-A6DC1D1FE7CC}" type="sibTrans" cxnId="{E950F747-ADDC-480C-AD8F-D83C6A0AFA7C}">
      <dgm:prSet/>
      <dgm:spPr/>
      <dgm:t>
        <a:bodyPr/>
        <a:lstStyle/>
        <a:p>
          <a:endParaRPr lang="en-US"/>
        </a:p>
      </dgm:t>
    </dgm:pt>
    <dgm:pt modelId="{B0248EED-D6CB-418E-9293-18AED5DF1EC6}">
      <dgm:prSet custT="1"/>
      <dgm:spPr/>
      <dgm:t>
        <a:bodyPr/>
        <a:lstStyle/>
        <a:p>
          <a:r>
            <a:rPr lang="vi-VN" sz="3200" smtClean="0"/>
            <a:t>Các phần cơ thể</a:t>
          </a:r>
          <a:endParaRPr lang="en-US" sz="3200"/>
        </a:p>
      </dgm:t>
    </dgm:pt>
    <dgm:pt modelId="{0D51F8B8-BAD5-4294-AABD-1E0709CC325B}" type="parTrans" cxnId="{E0A7E9D4-9141-49F7-8E98-77EA8BFF95C8}">
      <dgm:prSet/>
      <dgm:spPr/>
      <dgm:t>
        <a:bodyPr/>
        <a:lstStyle/>
        <a:p>
          <a:endParaRPr lang="en-US"/>
        </a:p>
      </dgm:t>
    </dgm:pt>
    <dgm:pt modelId="{DDAC181B-A797-43DF-8B75-DAE4953DE0F6}" type="sibTrans" cxnId="{E0A7E9D4-9141-49F7-8E98-77EA8BFF95C8}">
      <dgm:prSet/>
      <dgm:spPr/>
      <dgm:t>
        <a:bodyPr/>
        <a:lstStyle/>
        <a:p>
          <a:endParaRPr lang="en-US"/>
        </a:p>
      </dgm:t>
    </dgm:pt>
    <dgm:pt modelId="{8200FEA5-70BD-4C41-AC25-89BEBA5B800B}">
      <dgm:prSet custT="1"/>
      <dgm:spPr/>
      <dgm:t>
        <a:bodyPr/>
        <a:lstStyle/>
        <a:p>
          <a:r>
            <a:rPr lang="vi-VN" sz="3200" smtClean="0"/>
            <a:t>Các hệ cơ quan</a:t>
          </a:r>
          <a:endParaRPr lang="en-US" sz="3200"/>
        </a:p>
      </dgm:t>
    </dgm:pt>
    <dgm:pt modelId="{1BB894EF-DC70-4D27-BDBF-33D277B06E7E}" type="parTrans" cxnId="{F7A9738B-9C5E-4487-8A6A-A5A10CDE0061}">
      <dgm:prSet/>
      <dgm:spPr/>
      <dgm:t>
        <a:bodyPr/>
        <a:lstStyle/>
        <a:p>
          <a:endParaRPr lang="en-US"/>
        </a:p>
      </dgm:t>
    </dgm:pt>
    <dgm:pt modelId="{81C60D3A-5C1D-4AB4-B4D1-FD427E02285E}" type="sibTrans" cxnId="{F7A9738B-9C5E-4487-8A6A-A5A10CDE0061}">
      <dgm:prSet/>
      <dgm:spPr/>
      <dgm:t>
        <a:bodyPr/>
        <a:lstStyle/>
        <a:p>
          <a:endParaRPr lang="en-US"/>
        </a:p>
      </dgm:t>
    </dgm:pt>
    <dgm:pt modelId="{2A855254-E1BB-4ADB-A998-0520D81233D7}" type="pres">
      <dgm:prSet presAssocID="{43EE829B-FD36-4A33-8091-D6E78410C5B0}" presName="diagram" presStyleCnt="0">
        <dgm:presLayoutVars>
          <dgm:chPref val="1"/>
          <dgm:dir/>
          <dgm:animOne val="branch"/>
          <dgm:animLvl val="lvl"/>
          <dgm:resizeHandles val="exact"/>
        </dgm:presLayoutVars>
      </dgm:prSet>
      <dgm:spPr/>
    </dgm:pt>
    <dgm:pt modelId="{BE75E228-2E19-4FE1-B9B7-971FD775C22E}" type="pres">
      <dgm:prSet presAssocID="{180E99CD-A922-4877-8624-F7C583465C08}" presName="root1" presStyleCnt="0"/>
      <dgm:spPr/>
    </dgm:pt>
    <dgm:pt modelId="{B3B2D91C-F0B5-44D2-A187-3C3D9E93A249}" type="pres">
      <dgm:prSet presAssocID="{180E99CD-A922-4877-8624-F7C583465C08}" presName="LevelOneTextNode" presStyleLbl="node0" presStyleIdx="0" presStyleCnt="1" custScaleY="170316" custLinFactNeighborX="1729" custLinFactNeighborY="-5696">
        <dgm:presLayoutVars>
          <dgm:chPref val="3"/>
        </dgm:presLayoutVars>
      </dgm:prSet>
      <dgm:spPr/>
      <dgm:t>
        <a:bodyPr/>
        <a:lstStyle/>
        <a:p>
          <a:endParaRPr lang="en-US"/>
        </a:p>
      </dgm:t>
    </dgm:pt>
    <dgm:pt modelId="{2065C4C0-4AD4-442C-A64E-06C02E2AEC0F}" type="pres">
      <dgm:prSet presAssocID="{180E99CD-A922-4877-8624-F7C583465C08}" presName="level2hierChild" presStyleCnt="0"/>
      <dgm:spPr/>
    </dgm:pt>
    <dgm:pt modelId="{72C63216-8555-4F1E-AA44-27DA9AF14C08}" type="pres">
      <dgm:prSet presAssocID="{DD794F93-926D-4B55-827F-3D23B586DFAC}" presName="conn2-1" presStyleLbl="parChTrans1D2" presStyleIdx="0" presStyleCnt="2"/>
      <dgm:spPr/>
    </dgm:pt>
    <dgm:pt modelId="{90186ADE-8C65-4112-9B2B-42660584900B}" type="pres">
      <dgm:prSet presAssocID="{DD794F93-926D-4B55-827F-3D23B586DFAC}" presName="connTx" presStyleLbl="parChTrans1D2" presStyleIdx="0" presStyleCnt="2"/>
      <dgm:spPr/>
    </dgm:pt>
    <dgm:pt modelId="{0B0C0629-78D1-4DEB-94A3-705CCF56433E}" type="pres">
      <dgm:prSet presAssocID="{BC66AF39-4DC5-4B44-A506-75B4AA14D4F4}" presName="root2" presStyleCnt="0"/>
      <dgm:spPr/>
    </dgm:pt>
    <dgm:pt modelId="{43BE211F-FEE3-4364-A1EB-9AC90771F15D}" type="pres">
      <dgm:prSet presAssocID="{BC66AF39-4DC5-4B44-A506-75B4AA14D4F4}" presName="LevelTwoTextNode" presStyleLbl="node2" presStyleIdx="0" presStyleCnt="2">
        <dgm:presLayoutVars>
          <dgm:chPref val="3"/>
        </dgm:presLayoutVars>
      </dgm:prSet>
      <dgm:spPr/>
      <dgm:t>
        <a:bodyPr/>
        <a:lstStyle/>
        <a:p>
          <a:endParaRPr lang="en-US"/>
        </a:p>
      </dgm:t>
    </dgm:pt>
    <dgm:pt modelId="{C18149BD-EF30-482F-A490-6CCFEB1C8FF7}" type="pres">
      <dgm:prSet presAssocID="{BC66AF39-4DC5-4B44-A506-75B4AA14D4F4}" presName="level3hierChild" presStyleCnt="0"/>
      <dgm:spPr/>
    </dgm:pt>
    <dgm:pt modelId="{446042F0-EA00-4063-82D0-3D2E5750FB79}" type="pres">
      <dgm:prSet presAssocID="{0D51F8B8-BAD5-4294-AABD-1E0709CC325B}" presName="conn2-1" presStyleLbl="parChTrans1D3" presStyleIdx="0" presStyleCnt="2"/>
      <dgm:spPr/>
    </dgm:pt>
    <dgm:pt modelId="{819A54F5-18AA-49B2-A9FE-4F49830293C1}" type="pres">
      <dgm:prSet presAssocID="{0D51F8B8-BAD5-4294-AABD-1E0709CC325B}" presName="connTx" presStyleLbl="parChTrans1D3" presStyleIdx="0" presStyleCnt="2"/>
      <dgm:spPr/>
    </dgm:pt>
    <dgm:pt modelId="{793CFAC5-D0B2-4CA5-9FBB-04E292EA1434}" type="pres">
      <dgm:prSet presAssocID="{B0248EED-D6CB-418E-9293-18AED5DF1EC6}" presName="root2" presStyleCnt="0"/>
      <dgm:spPr/>
    </dgm:pt>
    <dgm:pt modelId="{013C54ED-0990-45FF-B860-651217314805}" type="pres">
      <dgm:prSet presAssocID="{B0248EED-D6CB-418E-9293-18AED5DF1EC6}" presName="LevelTwoTextNode" presStyleLbl="node3" presStyleIdx="0" presStyleCnt="2" custScaleY="94347">
        <dgm:presLayoutVars>
          <dgm:chPref val="3"/>
        </dgm:presLayoutVars>
      </dgm:prSet>
      <dgm:spPr/>
      <dgm:t>
        <a:bodyPr/>
        <a:lstStyle/>
        <a:p>
          <a:endParaRPr lang="en-US"/>
        </a:p>
      </dgm:t>
    </dgm:pt>
    <dgm:pt modelId="{C99F2690-1327-4280-9A5D-22FFDE85E014}" type="pres">
      <dgm:prSet presAssocID="{B0248EED-D6CB-418E-9293-18AED5DF1EC6}" presName="level3hierChild" presStyleCnt="0"/>
      <dgm:spPr/>
    </dgm:pt>
    <dgm:pt modelId="{607D1329-99E5-4C01-AFAD-706C6B950085}" type="pres">
      <dgm:prSet presAssocID="{1BB894EF-DC70-4D27-BDBF-33D277B06E7E}" presName="conn2-1" presStyleLbl="parChTrans1D3" presStyleIdx="1" presStyleCnt="2"/>
      <dgm:spPr/>
    </dgm:pt>
    <dgm:pt modelId="{25133D25-5820-41F2-A153-317D8521AB62}" type="pres">
      <dgm:prSet presAssocID="{1BB894EF-DC70-4D27-BDBF-33D277B06E7E}" presName="connTx" presStyleLbl="parChTrans1D3" presStyleIdx="1" presStyleCnt="2"/>
      <dgm:spPr/>
    </dgm:pt>
    <dgm:pt modelId="{94753E0B-C829-47DF-8BF3-F180914B46C3}" type="pres">
      <dgm:prSet presAssocID="{8200FEA5-70BD-4C41-AC25-89BEBA5B800B}" presName="root2" presStyleCnt="0"/>
      <dgm:spPr/>
    </dgm:pt>
    <dgm:pt modelId="{42160661-30C3-4B8C-969C-323203C1E0F2}" type="pres">
      <dgm:prSet presAssocID="{8200FEA5-70BD-4C41-AC25-89BEBA5B800B}" presName="LevelTwoTextNode" presStyleLbl="node3" presStyleIdx="1" presStyleCnt="2">
        <dgm:presLayoutVars>
          <dgm:chPref val="3"/>
        </dgm:presLayoutVars>
      </dgm:prSet>
      <dgm:spPr/>
    </dgm:pt>
    <dgm:pt modelId="{A5A815AF-13B8-4A3D-A8BE-A13514FAA0F9}" type="pres">
      <dgm:prSet presAssocID="{8200FEA5-70BD-4C41-AC25-89BEBA5B800B}" presName="level3hierChild" presStyleCnt="0"/>
      <dgm:spPr/>
    </dgm:pt>
    <dgm:pt modelId="{6F45B1D1-E471-40CA-8704-E73D9F86EC0D}" type="pres">
      <dgm:prSet presAssocID="{126F176B-5B2A-4B65-9355-F3F058E1CE52}" presName="conn2-1" presStyleLbl="parChTrans1D2" presStyleIdx="1" presStyleCnt="2"/>
      <dgm:spPr/>
    </dgm:pt>
    <dgm:pt modelId="{CD28D877-035D-46D3-AA9C-72188B7B9E4F}" type="pres">
      <dgm:prSet presAssocID="{126F176B-5B2A-4B65-9355-F3F058E1CE52}" presName="connTx" presStyleLbl="parChTrans1D2" presStyleIdx="1" presStyleCnt="2"/>
      <dgm:spPr/>
    </dgm:pt>
    <dgm:pt modelId="{C7A60B84-08B1-4D18-95D1-4ED37FDF622E}" type="pres">
      <dgm:prSet presAssocID="{9836DBB2-5C4A-4445-949D-5E0765BFD8B4}" presName="root2" presStyleCnt="0"/>
      <dgm:spPr/>
    </dgm:pt>
    <dgm:pt modelId="{FAB4558C-821A-4E3C-8D28-F226790944C6}" type="pres">
      <dgm:prSet presAssocID="{9836DBB2-5C4A-4445-949D-5E0765BFD8B4}" presName="LevelTwoTextNode" presStyleLbl="node2" presStyleIdx="1" presStyleCnt="2" custScaleX="163939" custScaleY="119838">
        <dgm:presLayoutVars>
          <dgm:chPref val="3"/>
        </dgm:presLayoutVars>
      </dgm:prSet>
      <dgm:spPr/>
    </dgm:pt>
    <dgm:pt modelId="{9FC33662-46C4-4D48-8195-0D293CB0F5FE}" type="pres">
      <dgm:prSet presAssocID="{9836DBB2-5C4A-4445-949D-5E0765BFD8B4}" presName="level3hierChild" presStyleCnt="0"/>
      <dgm:spPr/>
    </dgm:pt>
  </dgm:ptLst>
  <dgm:cxnLst>
    <dgm:cxn modelId="{942678D5-C1AA-4318-9570-2BA6FF7C5FE5}" type="presOf" srcId="{126F176B-5B2A-4B65-9355-F3F058E1CE52}" destId="{6F45B1D1-E471-40CA-8704-E73D9F86EC0D}" srcOrd="0" destOrd="0" presId="urn:microsoft.com/office/officeart/2005/8/layout/hierarchy2"/>
    <dgm:cxn modelId="{41974D86-1BD0-45E7-9BAF-0C589D9F120B}" type="presOf" srcId="{1BB894EF-DC70-4D27-BDBF-33D277B06E7E}" destId="{607D1329-99E5-4C01-AFAD-706C6B950085}" srcOrd="0" destOrd="0" presId="urn:microsoft.com/office/officeart/2005/8/layout/hierarchy2"/>
    <dgm:cxn modelId="{AABE8E0E-DFD5-4866-9B08-718B95971D46}" type="presOf" srcId="{180E99CD-A922-4877-8624-F7C583465C08}" destId="{B3B2D91C-F0B5-44D2-A187-3C3D9E93A249}" srcOrd="0" destOrd="0" presId="urn:microsoft.com/office/officeart/2005/8/layout/hierarchy2"/>
    <dgm:cxn modelId="{E86F70CC-DCF3-4C4C-9DA2-458272242A74}" type="presOf" srcId="{43EE829B-FD36-4A33-8091-D6E78410C5B0}" destId="{2A855254-E1BB-4ADB-A998-0520D81233D7}" srcOrd="0" destOrd="0" presId="urn:microsoft.com/office/officeart/2005/8/layout/hierarchy2"/>
    <dgm:cxn modelId="{C2AC9E93-FD33-41DB-8BAF-B3CAD087A33A}" type="presOf" srcId="{9836DBB2-5C4A-4445-949D-5E0765BFD8B4}" destId="{FAB4558C-821A-4E3C-8D28-F226790944C6}" srcOrd="0" destOrd="0" presId="urn:microsoft.com/office/officeart/2005/8/layout/hierarchy2"/>
    <dgm:cxn modelId="{FA7C927E-B622-4B3B-BDDB-C4BC04258E74}" type="presOf" srcId="{B0248EED-D6CB-418E-9293-18AED5DF1EC6}" destId="{013C54ED-0990-45FF-B860-651217314805}" srcOrd="0" destOrd="0" presId="urn:microsoft.com/office/officeart/2005/8/layout/hierarchy2"/>
    <dgm:cxn modelId="{AE4B4C6E-B720-4D7F-8F11-2F51A7ACA939}" srcId="{180E99CD-A922-4877-8624-F7C583465C08}" destId="{BC66AF39-4DC5-4B44-A506-75B4AA14D4F4}" srcOrd="0" destOrd="0" parTransId="{DD794F93-926D-4B55-827F-3D23B586DFAC}" sibTransId="{8247247F-1A1B-448E-87D0-328E941772E7}"/>
    <dgm:cxn modelId="{2402577F-B1BC-4340-9BD9-BA6F2E531A04}" type="presOf" srcId="{DD794F93-926D-4B55-827F-3D23B586DFAC}" destId="{90186ADE-8C65-4112-9B2B-42660584900B}" srcOrd="1" destOrd="0" presId="urn:microsoft.com/office/officeart/2005/8/layout/hierarchy2"/>
    <dgm:cxn modelId="{578332B7-88D1-41B5-998B-573956A049B0}" type="presOf" srcId="{126F176B-5B2A-4B65-9355-F3F058E1CE52}" destId="{CD28D877-035D-46D3-AA9C-72188B7B9E4F}" srcOrd="1" destOrd="0" presId="urn:microsoft.com/office/officeart/2005/8/layout/hierarchy2"/>
    <dgm:cxn modelId="{432207B3-B04D-42AE-A7C4-C16176EA7823}" type="presOf" srcId="{DD794F93-926D-4B55-827F-3D23B586DFAC}" destId="{72C63216-8555-4F1E-AA44-27DA9AF14C08}" srcOrd="0" destOrd="0" presId="urn:microsoft.com/office/officeart/2005/8/layout/hierarchy2"/>
    <dgm:cxn modelId="{6F59CD3D-59EE-437B-80A9-1883186DD20F}" type="presOf" srcId="{1BB894EF-DC70-4D27-BDBF-33D277B06E7E}" destId="{25133D25-5820-41F2-A153-317D8521AB62}" srcOrd="1" destOrd="0" presId="urn:microsoft.com/office/officeart/2005/8/layout/hierarchy2"/>
    <dgm:cxn modelId="{E0A7E9D4-9141-49F7-8E98-77EA8BFF95C8}" srcId="{BC66AF39-4DC5-4B44-A506-75B4AA14D4F4}" destId="{B0248EED-D6CB-418E-9293-18AED5DF1EC6}" srcOrd="0" destOrd="0" parTransId="{0D51F8B8-BAD5-4294-AABD-1E0709CC325B}" sibTransId="{DDAC181B-A797-43DF-8B75-DAE4953DE0F6}"/>
    <dgm:cxn modelId="{DFD19532-FC8B-4624-9D63-85BF520E30FF}" type="presOf" srcId="{0D51F8B8-BAD5-4294-AABD-1E0709CC325B}" destId="{446042F0-EA00-4063-82D0-3D2E5750FB79}" srcOrd="0" destOrd="0" presId="urn:microsoft.com/office/officeart/2005/8/layout/hierarchy2"/>
    <dgm:cxn modelId="{B445BAC7-9D77-48EC-81BB-7F4F91D0E361}" type="presOf" srcId="{8200FEA5-70BD-4C41-AC25-89BEBA5B800B}" destId="{42160661-30C3-4B8C-969C-323203C1E0F2}" srcOrd="0" destOrd="0" presId="urn:microsoft.com/office/officeart/2005/8/layout/hierarchy2"/>
    <dgm:cxn modelId="{B8D6E9DD-FCD2-428D-BBB1-E59EB4CED129}" srcId="{43EE829B-FD36-4A33-8091-D6E78410C5B0}" destId="{180E99CD-A922-4877-8624-F7C583465C08}" srcOrd="0" destOrd="0" parTransId="{9736F0E2-3D24-4721-B933-DCAC52F0714A}" sibTransId="{FB912CD1-BC85-4D37-813C-5DD527F48D53}"/>
    <dgm:cxn modelId="{E950F747-ADDC-480C-AD8F-D83C6A0AFA7C}" srcId="{180E99CD-A922-4877-8624-F7C583465C08}" destId="{9836DBB2-5C4A-4445-949D-5E0765BFD8B4}" srcOrd="1" destOrd="0" parTransId="{126F176B-5B2A-4B65-9355-F3F058E1CE52}" sibTransId="{498A6014-982C-464A-A59A-A6DC1D1FE7CC}"/>
    <dgm:cxn modelId="{3ED0A528-C629-4778-A793-3C30FDBDC73C}" type="presOf" srcId="{0D51F8B8-BAD5-4294-AABD-1E0709CC325B}" destId="{819A54F5-18AA-49B2-A9FE-4F49830293C1}" srcOrd="1" destOrd="0" presId="urn:microsoft.com/office/officeart/2005/8/layout/hierarchy2"/>
    <dgm:cxn modelId="{918A3A11-431F-4CFD-94CB-1091C9620268}" type="presOf" srcId="{BC66AF39-4DC5-4B44-A506-75B4AA14D4F4}" destId="{43BE211F-FEE3-4364-A1EB-9AC90771F15D}" srcOrd="0" destOrd="0" presId="urn:microsoft.com/office/officeart/2005/8/layout/hierarchy2"/>
    <dgm:cxn modelId="{F7A9738B-9C5E-4487-8A6A-A5A10CDE0061}" srcId="{BC66AF39-4DC5-4B44-A506-75B4AA14D4F4}" destId="{8200FEA5-70BD-4C41-AC25-89BEBA5B800B}" srcOrd="1" destOrd="0" parTransId="{1BB894EF-DC70-4D27-BDBF-33D277B06E7E}" sibTransId="{81C60D3A-5C1D-4AB4-B4D1-FD427E02285E}"/>
    <dgm:cxn modelId="{1BF411A9-D321-4DDC-9E10-34B397444A2E}" type="presParOf" srcId="{2A855254-E1BB-4ADB-A998-0520D81233D7}" destId="{BE75E228-2E19-4FE1-B9B7-971FD775C22E}" srcOrd="0" destOrd="0" presId="urn:microsoft.com/office/officeart/2005/8/layout/hierarchy2"/>
    <dgm:cxn modelId="{EE1F1EE3-892B-4CE4-B3DF-7B16B45BF365}" type="presParOf" srcId="{BE75E228-2E19-4FE1-B9B7-971FD775C22E}" destId="{B3B2D91C-F0B5-44D2-A187-3C3D9E93A249}" srcOrd="0" destOrd="0" presId="urn:microsoft.com/office/officeart/2005/8/layout/hierarchy2"/>
    <dgm:cxn modelId="{41BAFA7A-FDDB-4416-821C-9A387E87A43C}" type="presParOf" srcId="{BE75E228-2E19-4FE1-B9B7-971FD775C22E}" destId="{2065C4C0-4AD4-442C-A64E-06C02E2AEC0F}" srcOrd="1" destOrd="0" presId="urn:microsoft.com/office/officeart/2005/8/layout/hierarchy2"/>
    <dgm:cxn modelId="{5263C33E-88C7-4A42-B7B6-49DCF91C63CD}" type="presParOf" srcId="{2065C4C0-4AD4-442C-A64E-06C02E2AEC0F}" destId="{72C63216-8555-4F1E-AA44-27DA9AF14C08}" srcOrd="0" destOrd="0" presId="urn:microsoft.com/office/officeart/2005/8/layout/hierarchy2"/>
    <dgm:cxn modelId="{9064DE93-5B27-4B45-8215-86CC21DC73DB}" type="presParOf" srcId="{72C63216-8555-4F1E-AA44-27DA9AF14C08}" destId="{90186ADE-8C65-4112-9B2B-42660584900B}" srcOrd="0" destOrd="0" presId="urn:microsoft.com/office/officeart/2005/8/layout/hierarchy2"/>
    <dgm:cxn modelId="{29952E7D-41FC-48E1-9A98-84050EE3A844}" type="presParOf" srcId="{2065C4C0-4AD4-442C-A64E-06C02E2AEC0F}" destId="{0B0C0629-78D1-4DEB-94A3-705CCF56433E}" srcOrd="1" destOrd="0" presId="urn:microsoft.com/office/officeart/2005/8/layout/hierarchy2"/>
    <dgm:cxn modelId="{BBCE0DB4-B26E-407D-B2BA-46ED9AE7C15F}" type="presParOf" srcId="{0B0C0629-78D1-4DEB-94A3-705CCF56433E}" destId="{43BE211F-FEE3-4364-A1EB-9AC90771F15D}" srcOrd="0" destOrd="0" presId="urn:microsoft.com/office/officeart/2005/8/layout/hierarchy2"/>
    <dgm:cxn modelId="{5DBE4462-7B55-4E5F-A9AA-F3677BA7B416}" type="presParOf" srcId="{0B0C0629-78D1-4DEB-94A3-705CCF56433E}" destId="{C18149BD-EF30-482F-A490-6CCFEB1C8FF7}" srcOrd="1" destOrd="0" presId="urn:microsoft.com/office/officeart/2005/8/layout/hierarchy2"/>
    <dgm:cxn modelId="{217F5B87-AEAE-4A57-8F23-DA781799E613}" type="presParOf" srcId="{C18149BD-EF30-482F-A490-6CCFEB1C8FF7}" destId="{446042F0-EA00-4063-82D0-3D2E5750FB79}" srcOrd="0" destOrd="0" presId="urn:microsoft.com/office/officeart/2005/8/layout/hierarchy2"/>
    <dgm:cxn modelId="{9EA7DB85-40A9-4D01-9AC9-1B9A93E4D345}" type="presParOf" srcId="{446042F0-EA00-4063-82D0-3D2E5750FB79}" destId="{819A54F5-18AA-49B2-A9FE-4F49830293C1}" srcOrd="0" destOrd="0" presId="urn:microsoft.com/office/officeart/2005/8/layout/hierarchy2"/>
    <dgm:cxn modelId="{98E65514-D30E-40C5-A4DA-0F52469F969A}" type="presParOf" srcId="{C18149BD-EF30-482F-A490-6CCFEB1C8FF7}" destId="{793CFAC5-D0B2-4CA5-9FBB-04E292EA1434}" srcOrd="1" destOrd="0" presId="urn:microsoft.com/office/officeart/2005/8/layout/hierarchy2"/>
    <dgm:cxn modelId="{DB73AB50-0AF2-4D2E-8DE6-F48345A7FBC4}" type="presParOf" srcId="{793CFAC5-D0B2-4CA5-9FBB-04E292EA1434}" destId="{013C54ED-0990-45FF-B860-651217314805}" srcOrd="0" destOrd="0" presId="urn:microsoft.com/office/officeart/2005/8/layout/hierarchy2"/>
    <dgm:cxn modelId="{8E8E982D-897E-49C1-BBA2-F5A9DCCB46C2}" type="presParOf" srcId="{793CFAC5-D0B2-4CA5-9FBB-04E292EA1434}" destId="{C99F2690-1327-4280-9A5D-22FFDE85E014}" srcOrd="1" destOrd="0" presId="urn:microsoft.com/office/officeart/2005/8/layout/hierarchy2"/>
    <dgm:cxn modelId="{AC949219-4324-4832-B0C5-7C4BEFAE017B}" type="presParOf" srcId="{C18149BD-EF30-482F-A490-6CCFEB1C8FF7}" destId="{607D1329-99E5-4C01-AFAD-706C6B950085}" srcOrd="2" destOrd="0" presId="urn:microsoft.com/office/officeart/2005/8/layout/hierarchy2"/>
    <dgm:cxn modelId="{23B8D257-6D3B-49AA-8E07-C4DA54C2494E}" type="presParOf" srcId="{607D1329-99E5-4C01-AFAD-706C6B950085}" destId="{25133D25-5820-41F2-A153-317D8521AB62}" srcOrd="0" destOrd="0" presId="urn:microsoft.com/office/officeart/2005/8/layout/hierarchy2"/>
    <dgm:cxn modelId="{3CAF3D05-2EF4-4E70-AA3D-E8A8DAA5281E}" type="presParOf" srcId="{C18149BD-EF30-482F-A490-6CCFEB1C8FF7}" destId="{94753E0B-C829-47DF-8BF3-F180914B46C3}" srcOrd="3" destOrd="0" presId="urn:microsoft.com/office/officeart/2005/8/layout/hierarchy2"/>
    <dgm:cxn modelId="{6AD38E7B-17D6-4BE3-BA30-22C73D31DC46}" type="presParOf" srcId="{94753E0B-C829-47DF-8BF3-F180914B46C3}" destId="{42160661-30C3-4B8C-969C-323203C1E0F2}" srcOrd="0" destOrd="0" presId="urn:microsoft.com/office/officeart/2005/8/layout/hierarchy2"/>
    <dgm:cxn modelId="{E6D914DD-619C-48B3-B754-CDB0F1DA25BD}" type="presParOf" srcId="{94753E0B-C829-47DF-8BF3-F180914B46C3}" destId="{A5A815AF-13B8-4A3D-A8BE-A13514FAA0F9}" srcOrd="1" destOrd="0" presId="urn:microsoft.com/office/officeart/2005/8/layout/hierarchy2"/>
    <dgm:cxn modelId="{45C3B5FE-EFB2-4A62-BAF7-D34E7B7FC163}" type="presParOf" srcId="{2065C4C0-4AD4-442C-A64E-06C02E2AEC0F}" destId="{6F45B1D1-E471-40CA-8704-E73D9F86EC0D}" srcOrd="2" destOrd="0" presId="urn:microsoft.com/office/officeart/2005/8/layout/hierarchy2"/>
    <dgm:cxn modelId="{9DFD1A75-BC4F-417F-9DE6-F753739C9854}" type="presParOf" srcId="{6F45B1D1-E471-40CA-8704-E73D9F86EC0D}" destId="{CD28D877-035D-46D3-AA9C-72188B7B9E4F}" srcOrd="0" destOrd="0" presId="urn:microsoft.com/office/officeart/2005/8/layout/hierarchy2"/>
    <dgm:cxn modelId="{7021040B-2902-4B34-9D64-87E58698845E}" type="presParOf" srcId="{2065C4C0-4AD4-442C-A64E-06C02E2AEC0F}" destId="{C7A60B84-08B1-4D18-95D1-4ED37FDF622E}" srcOrd="3" destOrd="0" presId="urn:microsoft.com/office/officeart/2005/8/layout/hierarchy2"/>
    <dgm:cxn modelId="{79B46EA1-D431-43EA-9077-B558BC40A518}" type="presParOf" srcId="{C7A60B84-08B1-4D18-95D1-4ED37FDF622E}" destId="{FAB4558C-821A-4E3C-8D28-F226790944C6}" srcOrd="0" destOrd="0" presId="urn:microsoft.com/office/officeart/2005/8/layout/hierarchy2"/>
    <dgm:cxn modelId="{EB2E5ACC-F945-4498-A14C-AEDF872B87DD}" type="presParOf" srcId="{C7A60B84-08B1-4D18-95D1-4ED37FDF622E}" destId="{9FC33662-46C4-4D48-8195-0D293CB0F5F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2D91C-F0B5-44D2-A187-3C3D9E93A249}">
      <dsp:nvSpPr>
        <dsp:cNvPr id="0" name=""/>
        <dsp:cNvSpPr/>
      </dsp:nvSpPr>
      <dsp:spPr>
        <a:xfrm>
          <a:off x="44476" y="2144044"/>
          <a:ext cx="2213806" cy="188523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kern="1200" smtClean="0"/>
            <a:t>CẤU TẠO CƠ THỂ NGƯỜI</a:t>
          </a:r>
          <a:endParaRPr lang="en-US" sz="2800" kern="1200" smtClean="0"/>
        </a:p>
      </dsp:txBody>
      <dsp:txXfrm>
        <a:off x="99693" y="2199261"/>
        <a:ext cx="2103372" cy="1774799"/>
      </dsp:txXfrm>
    </dsp:sp>
    <dsp:sp modelId="{72C63216-8555-4F1E-AA44-27DA9AF14C08}">
      <dsp:nvSpPr>
        <dsp:cNvPr id="0" name=""/>
        <dsp:cNvSpPr/>
      </dsp:nvSpPr>
      <dsp:spPr>
        <a:xfrm rot="18640636">
          <a:off x="2031974" y="2576262"/>
          <a:ext cx="1299860" cy="34990"/>
        </a:xfrm>
        <a:custGeom>
          <a:avLst/>
          <a:gdLst/>
          <a:ahLst/>
          <a:cxnLst/>
          <a:rect l="0" t="0" r="0" b="0"/>
          <a:pathLst>
            <a:path>
              <a:moveTo>
                <a:pt x="0" y="17495"/>
              </a:moveTo>
              <a:lnTo>
                <a:pt x="1299860" y="174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9408" y="2561261"/>
        <a:ext cx="64993" cy="64993"/>
      </dsp:txXfrm>
    </dsp:sp>
    <dsp:sp modelId="{43BE211F-FEE3-4364-A1EB-9AC90771F15D}">
      <dsp:nvSpPr>
        <dsp:cNvPr id="0" name=""/>
        <dsp:cNvSpPr/>
      </dsp:nvSpPr>
      <dsp:spPr>
        <a:xfrm>
          <a:off x="3105527" y="1547403"/>
          <a:ext cx="2213806" cy="110690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smtClean="0">
              <a:latin typeface="Times New Roman" pitchFamily="18" charset="0"/>
              <a:cs typeface="Times New Roman" pitchFamily="18" charset="0"/>
            </a:rPr>
            <a:t>Cấu tạo</a:t>
          </a:r>
          <a:endParaRPr lang="en-US" sz="3200" kern="1200">
            <a:latin typeface="Times New Roman" pitchFamily="18" charset="0"/>
            <a:cs typeface="Times New Roman" pitchFamily="18" charset="0"/>
          </a:endParaRPr>
        </a:p>
      </dsp:txBody>
      <dsp:txXfrm>
        <a:off x="3137947" y="1579823"/>
        <a:ext cx="2148966" cy="1042063"/>
      </dsp:txXfrm>
    </dsp:sp>
    <dsp:sp modelId="{446042F0-EA00-4063-82D0-3D2E5750FB79}">
      <dsp:nvSpPr>
        <dsp:cNvPr id="0" name=""/>
        <dsp:cNvSpPr/>
      </dsp:nvSpPr>
      <dsp:spPr>
        <a:xfrm rot="19457599">
          <a:off x="5216833" y="1765125"/>
          <a:ext cx="1090524" cy="34990"/>
        </a:xfrm>
        <a:custGeom>
          <a:avLst/>
          <a:gdLst/>
          <a:ahLst/>
          <a:cxnLst/>
          <a:rect l="0" t="0" r="0" b="0"/>
          <a:pathLst>
            <a:path>
              <a:moveTo>
                <a:pt x="0" y="17495"/>
              </a:moveTo>
              <a:lnTo>
                <a:pt x="1090524" y="1749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34832" y="1755357"/>
        <a:ext cx="54526" cy="54526"/>
      </dsp:txXfrm>
    </dsp:sp>
    <dsp:sp modelId="{013C54ED-0990-45FF-B860-651217314805}">
      <dsp:nvSpPr>
        <dsp:cNvPr id="0" name=""/>
        <dsp:cNvSpPr/>
      </dsp:nvSpPr>
      <dsp:spPr>
        <a:xfrm>
          <a:off x="6204856" y="942221"/>
          <a:ext cx="2213806" cy="10443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kern="1200" smtClean="0"/>
            <a:t>Các phần cơ thể</a:t>
          </a:r>
          <a:endParaRPr lang="en-US" sz="3200" kern="1200"/>
        </a:p>
      </dsp:txBody>
      <dsp:txXfrm>
        <a:off x="6235443" y="972808"/>
        <a:ext cx="2152632" cy="983155"/>
      </dsp:txXfrm>
    </dsp:sp>
    <dsp:sp modelId="{607D1329-99E5-4C01-AFAD-706C6B950085}">
      <dsp:nvSpPr>
        <dsp:cNvPr id="0" name=""/>
        <dsp:cNvSpPr/>
      </dsp:nvSpPr>
      <dsp:spPr>
        <a:xfrm rot="2060966">
          <a:off x="5225812" y="2385951"/>
          <a:ext cx="1072565" cy="34990"/>
        </a:xfrm>
        <a:custGeom>
          <a:avLst/>
          <a:gdLst/>
          <a:ahLst/>
          <a:cxnLst/>
          <a:rect l="0" t="0" r="0" b="0"/>
          <a:pathLst>
            <a:path>
              <a:moveTo>
                <a:pt x="0" y="17495"/>
              </a:moveTo>
              <a:lnTo>
                <a:pt x="1072565" y="1749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35281" y="2376632"/>
        <a:ext cx="53628" cy="53628"/>
      </dsp:txXfrm>
    </dsp:sp>
    <dsp:sp modelId="{42160661-30C3-4B8C-969C-323203C1E0F2}">
      <dsp:nvSpPr>
        <dsp:cNvPr id="0" name=""/>
        <dsp:cNvSpPr/>
      </dsp:nvSpPr>
      <dsp:spPr>
        <a:xfrm>
          <a:off x="6204856" y="2152586"/>
          <a:ext cx="2213806" cy="110690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kern="1200" smtClean="0"/>
            <a:t>Các hệ cơ quan</a:t>
          </a:r>
          <a:endParaRPr lang="en-US" sz="3200" kern="1200"/>
        </a:p>
      </dsp:txBody>
      <dsp:txXfrm>
        <a:off x="6237276" y="2185006"/>
        <a:ext cx="2148966" cy="1042063"/>
      </dsp:txXfrm>
    </dsp:sp>
    <dsp:sp modelId="{6F45B1D1-E471-40CA-8704-E73D9F86EC0D}">
      <dsp:nvSpPr>
        <dsp:cNvPr id="0" name=""/>
        <dsp:cNvSpPr/>
      </dsp:nvSpPr>
      <dsp:spPr>
        <a:xfrm rot="2987205">
          <a:off x="2025770" y="3570220"/>
          <a:ext cx="1312268" cy="34990"/>
        </a:xfrm>
        <a:custGeom>
          <a:avLst/>
          <a:gdLst/>
          <a:ahLst/>
          <a:cxnLst/>
          <a:rect l="0" t="0" r="0" b="0"/>
          <a:pathLst>
            <a:path>
              <a:moveTo>
                <a:pt x="0" y="17495"/>
              </a:moveTo>
              <a:lnTo>
                <a:pt x="1312268" y="1749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9098" y="3554908"/>
        <a:ext cx="65613" cy="65613"/>
      </dsp:txXfrm>
    </dsp:sp>
    <dsp:sp modelId="{FAB4558C-821A-4E3C-8D28-F226790944C6}">
      <dsp:nvSpPr>
        <dsp:cNvPr id="0" name=""/>
        <dsp:cNvSpPr/>
      </dsp:nvSpPr>
      <dsp:spPr>
        <a:xfrm>
          <a:off x="3105527" y="3425525"/>
          <a:ext cx="3629291" cy="132649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kern="1200" smtClean="0"/>
            <a:t>Sự phối hợp hoạt động các cơ quan</a:t>
          </a:r>
          <a:endParaRPr lang="en-US" sz="3200" kern="1200"/>
        </a:p>
      </dsp:txBody>
      <dsp:txXfrm>
        <a:off x="3144379" y="3464377"/>
        <a:ext cx="3551587" cy="12487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8AE9512-1DC0-4723-88D6-583CB0F80C6D}" type="slidenum">
              <a:rPr lang="en-US"/>
              <a:pPr>
                <a:defRPr/>
              </a:pPr>
              <a:t>‹#›</a:t>
            </a:fld>
            <a:endParaRPr lang="en-US"/>
          </a:p>
        </p:txBody>
      </p:sp>
    </p:spTree>
    <p:extLst>
      <p:ext uri="{BB962C8B-B14F-4D97-AF65-F5344CB8AC3E}">
        <p14:creationId xmlns:p14="http://schemas.microsoft.com/office/powerpoint/2010/main" val="3330072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Thân Thị Diệp Nga- Bình Dương</a:t>
            </a:r>
            <a:endParaRPr lang="en-GB"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C1880AC-3479-4FE4-8B24-6AE9711584EE}" type="slidenum">
              <a:rPr lang="en-US" smtClean="0"/>
              <a:pPr eaLnBrk="1" hangingPunct="1"/>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Thân Thị Diệp Nga- Bình Dương</a:t>
            </a:r>
            <a:endParaRPr lang="en-GB" smtClean="0"/>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45BA288-681A-4E92-8C97-A5F92D146CDD}" type="slidenum">
              <a:rPr lang="en-US" sz="1200"/>
              <a:pPr algn="r" eaLnBrk="1" hangingPunct="1"/>
              <a:t>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D6F87A93-FFE1-44E8-8A79-F817878518B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AD52BB-8E81-4437-B242-4E3277E2B97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243F01-F164-4A17-B145-B032DE5E373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D64F0D13-9584-4A08-888C-EFAC9740BA5D}" type="slidenum">
              <a:rPr lang="en-US"/>
              <a:pPr>
                <a:defRPr/>
              </a:pPr>
              <a:t>‹#›</a:t>
            </a:fld>
            <a:endParaRPr lang="en-US"/>
          </a:p>
        </p:txBody>
      </p:sp>
    </p:spTree>
    <p:extLst>
      <p:ext uri="{BB962C8B-B14F-4D97-AF65-F5344CB8AC3E}">
        <p14:creationId xmlns:p14="http://schemas.microsoft.com/office/powerpoint/2010/main" val="36918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3C261-9C6E-4273-B5DC-9BBAB2921ADA}" type="slidenum">
              <a:rPr lang="en-US"/>
              <a:pPr>
                <a:defRPr/>
              </a:pPr>
              <a:t>‹#›</a:t>
            </a:fld>
            <a:endParaRPr lang="en-US"/>
          </a:p>
        </p:txBody>
      </p:sp>
    </p:spTree>
    <p:extLst>
      <p:ext uri="{BB962C8B-B14F-4D97-AF65-F5344CB8AC3E}">
        <p14:creationId xmlns:p14="http://schemas.microsoft.com/office/powerpoint/2010/main" val="87326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p>
        </p:txBody>
      </p:sp>
      <p:sp>
        <p:nvSpPr>
          <p:cNvPr id="9" name="Slide Number Placeholder 8"/>
          <p:cNvSpPr>
            <a:spLocks noGrp="1"/>
          </p:cNvSpPr>
          <p:nvPr>
            <p:ph type="sldNum" sz="quarter" idx="15"/>
          </p:nvPr>
        </p:nvSpPr>
        <p:spPr/>
        <p:txBody>
          <a:bodyPr rtlCol="0"/>
          <a:lstStyle/>
          <a:p>
            <a:pPr>
              <a:defRPr/>
            </a:pPr>
            <a:fld id="{F8836C42-233B-4C57-BFB1-47A682394B34}"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A6F5CC17-9F87-48E0-882D-6178981D661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1A6459-3124-4616-8537-90B8868F4DAB}"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EA3A4D8-B31F-4AF9-86CC-5A62C8E44EE3}"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p>
        </p:txBody>
      </p:sp>
      <p:sp>
        <p:nvSpPr>
          <p:cNvPr id="7" name="Slide Number Placeholder 6"/>
          <p:cNvSpPr>
            <a:spLocks noGrp="1"/>
          </p:cNvSpPr>
          <p:nvPr>
            <p:ph type="sldNum" sz="quarter" idx="11"/>
          </p:nvPr>
        </p:nvSpPr>
        <p:spPr/>
        <p:txBody>
          <a:bodyPr rtlCol="0"/>
          <a:lstStyle/>
          <a:p>
            <a:pPr>
              <a:defRPr/>
            </a:pPr>
            <a:fld id="{DED64230-EFC0-4F97-BBA7-5023C7D7CA2C}"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3551C55-E949-4C8C-B454-B7BB8F55066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p>
        </p:txBody>
      </p:sp>
      <p:sp>
        <p:nvSpPr>
          <p:cNvPr id="22" name="Slide Number Placeholder 21"/>
          <p:cNvSpPr>
            <a:spLocks noGrp="1"/>
          </p:cNvSpPr>
          <p:nvPr>
            <p:ph type="sldNum" sz="quarter" idx="15"/>
          </p:nvPr>
        </p:nvSpPr>
        <p:spPr/>
        <p:txBody>
          <a:bodyPr rtlCol="0"/>
          <a:lstStyle/>
          <a:p>
            <a:pPr>
              <a:defRPr/>
            </a:pPr>
            <a:fld id="{D96037F2-C653-4633-BC0A-2A568121C478}"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p>
        </p:txBody>
      </p:sp>
      <p:sp>
        <p:nvSpPr>
          <p:cNvPr id="18" name="Slide Number Placeholder 17"/>
          <p:cNvSpPr>
            <a:spLocks noGrp="1"/>
          </p:cNvSpPr>
          <p:nvPr>
            <p:ph type="sldNum" sz="quarter" idx="11"/>
          </p:nvPr>
        </p:nvSpPr>
        <p:spPr/>
        <p:txBody>
          <a:bodyPr rtlCol="0"/>
          <a:lstStyle/>
          <a:p>
            <a:pPr>
              <a:defRPr/>
            </a:pPr>
            <a:fld id="{F73BF024-35BA-4C6E-A574-A688B1D1F0BC}"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1CF37A24-0EED-4C7E-8F75-5B04B7348AD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123728" y="1628800"/>
            <a:ext cx="6673850" cy="1749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1809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b="1">
                <a:solidFill>
                  <a:srgbClr val="FF0000"/>
                </a:solidFill>
                <a:latin typeface="Times New Roman" pitchFamily="18" charset="0"/>
                <a:cs typeface="Times New Roman" pitchFamily="18" charset="0"/>
              </a:rPr>
              <a:t>CHUYÊN ĐỀ 1:</a:t>
            </a:r>
          </a:p>
          <a:p>
            <a:pPr algn="ctr" eaLnBrk="1" hangingPunct="1"/>
            <a:r>
              <a:rPr lang="en-US" sz="3600" b="1">
                <a:solidFill>
                  <a:srgbClr val="FF0000"/>
                </a:solidFill>
                <a:latin typeface="Times New Roman" pitchFamily="18" charset="0"/>
                <a:cs typeface="Times New Roman" pitchFamily="18" charset="0"/>
              </a:rPr>
              <a:t> </a:t>
            </a:r>
            <a:r>
              <a:rPr lang="en-US" sz="3600" b="1">
                <a:solidFill>
                  <a:srgbClr val="FF0000"/>
                </a:solidFill>
                <a:latin typeface="Times New Roman" pitchFamily="18" charset="0"/>
              </a:rPr>
              <a:t>GIỚI THIỆU CƠ THỂ NGƯỜI</a:t>
            </a:r>
          </a:p>
          <a:p>
            <a:pPr algn="ctr" eaLnBrk="1" hangingPunct="1"/>
            <a:r>
              <a:rPr lang="en-US" sz="3600" b="1">
                <a:solidFill>
                  <a:srgbClr val="FF0000"/>
                </a:solidFill>
                <a:latin typeface="Times New Roman" pitchFamily="18" charset="0"/>
              </a:rPr>
              <a:t> ( 4 tiết)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85800"/>
            <a:ext cx="8229600" cy="1112838"/>
          </a:xfrm>
        </p:spPr>
        <p:txBody>
          <a:bodyPr/>
          <a:lstStyle/>
          <a:p>
            <a:r>
              <a:rPr lang="en-US" sz="4800" b="1" smtClean="0">
                <a:solidFill>
                  <a:srgbClr val="6600CC"/>
                </a:solidFill>
                <a:latin typeface="Times New Roman" pitchFamily="18" charset="0"/>
              </a:rPr>
              <a:t>KẾT LUẬN :</a:t>
            </a:r>
          </a:p>
        </p:txBody>
      </p:sp>
      <p:sp>
        <p:nvSpPr>
          <p:cNvPr id="26627" name="Rectangle 3"/>
          <p:cNvSpPr>
            <a:spLocks noGrp="1" noChangeArrowheads="1"/>
          </p:cNvSpPr>
          <p:nvPr>
            <p:ph sz="quarter" idx="1"/>
          </p:nvPr>
        </p:nvSpPr>
        <p:spPr>
          <a:xfrm>
            <a:off x="457200" y="2057400"/>
            <a:ext cx="8229600" cy="4525963"/>
          </a:xfrm>
        </p:spPr>
        <p:txBody>
          <a:bodyPr/>
          <a:lstStyle/>
          <a:p>
            <a:r>
              <a:rPr lang="en-US" sz="4000" smtClean="0">
                <a:latin typeface="Times New Roman" pitchFamily="18" charset="0"/>
              </a:rPr>
              <a:t>Cơ thể người gồm 3 phần : Đầu , thân và tay chân. </a:t>
            </a:r>
          </a:p>
          <a:p>
            <a:r>
              <a:rPr lang="en-US" sz="4000" smtClean="0">
                <a:latin typeface="Times New Roman" pitchFamily="18" charset="0"/>
              </a:rPr>
              <a:t>Da bao bọc toàn bộ cơ thể.</a:t>
            </a:r>
          </a:p>
          <a:p>
            <a:r>
              <a:rPr lang="en-US" sz="4000" smtClean="0">
                <a:latin typeface="Times New Roman" pitchFamily="18" charset="0"/>
              </a:rPr>
              <a:t>Cơ hoành ngăn cách khoang ngực và khoang bụng.</a:t>
            </a:r>
          </a:p>
          <a:p>
            <a:endParaRPr lang="en-US" sz="4000" smtClean="0">
              <a:latin typeface="Times New Roman" pitchFamily="18" charset="0"/>
            </a:endParaRPr>
          </a:p>
        </p:txBody>
      </p:sp>
      <p:grpSp>
        <p:nvGrpSpPr>
          <p:cNvPr id="11268" name="Group 3"/>
          <p:cNvGrpSpPr>
            <a:grpSpLocks/>
          </p:cNvGrpSpPr>
          <p:nvPr/>
        </p:nvGrpSpPr>
        <p:grpSpPr bwMode="auto">
          <a:xfrm>
            <a:off x="142875" y="5308600"/>
            <a:ext cx="8848725" cy="1473200"/>
            <a:chOff x="96" y="3360"/>
            <a:chExt cx="5574" cy="928"/>
          </a:xfrm>
        </p:grpSpPr>
        <p:pic>
          <p:nvPicPr>
            <p:cNvPr id="11269" name="Picture 4"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1272"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1273"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4"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to="" calcmode="lin" valueType="num">
                                      <p:cBhvr>
                                        <p:cTn id="12" dur="1" fill="hold"/>
                                        <p:tgtEl>
                                          <p:spTgt spid="26627">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 to="" calcmode="lin" valueType="num">
                                      <p:cBhvr>
                                        <p:cTn id="17" dur="1" fill="hold"/>
                                        <p:tgtEl>
                                          <p:spTgt spid="26627">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 calcmode="lin" valueType="num">
                                      <p:cBhvr additive="base">
                                        <p:cTn id="22"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304800" y="90488"/>
            <a:ext cx="6019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a:t>2) Các hệ cơ quan </a:t>
            </a:r>
          </a:p>
        </p:txBody>
      </p:sp>
      <p:sp>
        <p:nvSpPr>
          <p:cNvPr id="29701" name="Text Box 5"/>
          <p:cNvSpPr txBox="1">
            <a:spLocks noChangeArrowheads="1"/>
          </p:cNvSpPr>
          <p:nvPr/>
        </p:nvSpPr>
        <p:spPr bwMode="auto">
          <a:xfrm>
            <a:off x="467544" y="1396314"/>
            <a:ext cx="8839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a:solidFill>
                  <a:srgbClr val="FF0000"/>
                </a:solidFill>
              </a:rPr>
              <a:t>Thế nào là một hệ cơ quan ?</a:t>
            </a:r>
          </a:p>
          <a:p>
            <a:pPr eaLnBrk="1" hangingPunct="1">
              <a:spcBef>
                <a:spcPct val="50000"/>
              </a:spcBef>
            </a:pPr>
            <a:r>
              <a:rPr lang="en-US" sz="3600">
                <a:solidFill>
                  <a:srgbClr val="000099"/>
                </a:solidFill>
              </a:rPr>
              <a:t>Hệ cơ quan bao gồm các cơ quan cùng phối hợp hoạt động thực hiện một chức năng nhất định của cơ thể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0"/>
                                        </p:tgtEl>
                                        <p:attrNameLst>
                                          <p:attrName>style.visibility</p:attrName>
                                        </p:attrNameLst>
                                      </p:cBhvr>
                                      <p:to>
                                        <p:strVal val="visible"/>
                                      </p:to>
                                    </p:set>
                                    <p:anim calcmode="discrete" valueType="clr">
                                      <p:cBhvr override="childStyle">
                                        <p:cTn id="7" dur="80"/>
                                        <p:tgtEl>
                                          <p:spTgt spid="297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0"/>
                                        </p:tgtEl>
                                        <p:attrNameLst>
                                          <p:attrName>fillcolor</p:attrName>
                                        </p:attrNameLst>
                                      </p:cBhvr>
                                      <p:tavLst>
                                        <p:tav tm="0">
                                          <p:val>
                                            <p:clrVal>
                                              <a:schemeClr val="accent2"/>
                                            </p:clrVal>
                                          </p:val>
                                        </p:tav>
                                        <p:tav tm="50000">
                                          <p:val>
                                            <p:clrVal>
                                              <a:schemeClr val="hlink"/>
                                            </p:clrVal>
                                          </p:val>
                                        </p:tav>
                                      </p:tavLst>
                                    </p:anim>
                                    <p:set>
                                      <p:cBhvr>
                                        <p:cTn id="9" dur="80"/>
                                        <p:tgtEl>
                                          <p:spTgt spid="2970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29701">
                                            <p:txEl>
                                              <p:pRg st="0" end="0"/>
                                            </p:txEl>
                                          </p:spTgt>
                                        </p:tgtEl>
                                        <p:attrNameLst>
                                          <p:attrName>style.visibility</p:attrName>
                                        </p:attrNameLst>
                                      </p:cBhvr>
                                      <p:to>
                                        <p:strVal val="visible"/>
                                      </p:to>
                                    </p:set>
                                    <p:animEffect transition="in" filter="checkerboard(across)">
                                      <p:cBhvr>
                                        <p:cTn id="14" dur="500"/>
                                        <p:tgtEl>
                                          <p:spTgt spid="2970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9701">
                                            <p:txEl>
                                              <p:pRg st="1" end="1"/>
                                            </p:txEl>
                                          </p:spTgt>
                                        </p:tgtEl>
                                        <p:attrNameLst>
                                          <p:attrName>style.visibility</p:attrName>
                                        </p:attrNameLst>
                                      </p:cBhvr>
                                      <p:to>
                                        <p:strVal val="visible"/>
                                      </p:to>
                                    </p:set>
                                    <p:animEffect transition="in" filter="diamond(in)">
                                      <p:cBhvr>
                                        <p:cTn id="19" dur="1000"/>
                                        <p:tgtEl>
                                          <p:spTgt spid="29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04800" y="90488"/>
            <a:ext cx="6019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a:t>2) Các hệ cơ quan </a:t>
            </a:r>
          </a:p>
        </p:txBody>
      </p:sp>
      <p:sp>
        <p:nvSpPr>
          <p:cNvPr id="11269" name="Text Box 5"/>
          <p:cNvSpPr txBox="1">
            <a:spLocks noChangeArrowheads="1"/>
          </p:cNvSpPr>
          <p:nvPr/>
        </p:nvSpPr>
        <p:spPr bwMode="auto">
          <a:xfrm>
            <a:off x="1752600" y="775730"/>
            <a:ext cx="708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solidFill>
                  <a:srgbClr val="FF0000"/>
                </a:solidFill>
              </a:rPr>
              <a:t>Hãy thảo luận  nhóm và hoàn thành phiếu bài tập sau :</a:t>
            </a:r>
          </a:p>
        </p:txBody>
      </p:sp>
      <p:graphicFrame>
        <p:nvGraphicFramePr>
          <p:cNvPr id="11337" name="Group 73"/>
          <p:cNvGraphicFramePr>
            <a:graphicFrameLocks noGrp="1"/>
          </p:cNvGraphicFramePr>
          <p:nvPr>
            <p:ph/>
            <p:extLst>
              <p:ext uri="{D42A27DB-BD31-4B8C-83A1-F6EECF244321}">
                <p14:modId xmlns:p14="http://schemas.microsoft.com/office/powerpoint/2010/main" val="4153696786"/>
              </p:ext>
            </p:extLst>
          </p:nvPr>
        </p:nvGraphicFramePr>
        <p:xfrm>
          <a:off x="599436" y="2564904"/>
          <a:ext cx="8229600" cy="4117976"/>
        </p:xfrm>
        <a:graphic>
          <a:graphicData uri="http://schemas.openxmlformats.org/drawingml/2006/table">
            <a:tbl>
              <a:tblPr/>
              <a:tblGrid>
                <a:gridCol w="2362200"/>
                <a:gridCol w="3124200"/>
                <a:gridCol w="2743200"/>
              </a:tblGrid>
              <a:tr h="9449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Hệ cơ quan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Các cơ quan trong từng hệ cơ quan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Chức năng của hệ cơ quan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Hệ vận động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Hệ tiêu hóa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Hệ tuần hoàn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Hệ hô hấp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Hệ bài tiết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Hệ thần kinh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38" name="Text Box 74"/>
          <p:cNvSpPr txBox="1">
            <a:spLocks noChangeArrowheads="1"/>
          </p:cNvSpPr>
          <p:nvPr/>
        </p:nvSpPr>
        <p:spPr bwMode="auto">
          <a:xfrm>
            <a:off x="838199" y="184253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t>Thành phần, chức năng của các hệ cơ quan </a:t>
            </a:r>
          </a:p>
        </p:txBody>
      </p:sp>
      <p:pic>
        <p:nvPicPr>
          <p:cNvPr id="11339" name="Picture 75" descr="D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199" y="762000"/>
            <a:ext cx="849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1339"/>
                                        </p:tgtEl>
                                        <p:attrNameLst>
                                          <p:attrName>style.visibility</p:attrName>
                                        </p:attrNameLst>
                                      </p:cBhvr>
                                      <p:to>
                                        <p:strVal val="visible"/>
                                      </p:to>
                                    </p:set>
                                    <p:anim calcmode="lin" valueType="num">
                                      <p:cBhvr>
                                        <p:cTn id="7" dur="1000" fill="hold"/>
                                        <p:tgtEl>
                                          <p:spTgt spid="11339"/>
                                        </p:tgtEl>
                                        <p:attrNameLst>
                                          <p:attrName>ppt_w</p:attrName>
                                        </p:attrNameLst>
                                      </p:cBhvr>
                                      <p:tavLst>
                                        <p:tav tm="0">
                                          <p:val>
                                            <p:strVal val="#ppt_w*0.70"/>
                                          </p:val>
                                        </p:tav>
                                        <p:tav tm="100000">
                                          <p:val>
                                            <p:strVal val="#ppt_w"/>
                                          </p:val>
                                        </p:tav>
                                      </p:tavLst>
                                    </p:anim>
                                    <p:anim calcmode="lin" valueType="num">
                                      <p:cBhvr>
                                        <p:cTn id="8" dur="1000" fill="hold"/>
                                        <p:tgtEl>
                                          <p:spTgt spid="11339"/>
                                        </p:tgtEl>
                                        <p:attrNameLst>
                                          <p:attrName>ppt_h</p:attrName>
                                        </p:attrNameLst>
                                      </p:cBhvr>
                                      <p:tavLst>
                                        <p:tav tm="0">
                                          <p:val>
                                            <p:strVal val="#ppt_h"/>
                                          </p:val>
                                        </p:tav>
                                        <p:tav tm="100000">
                                          <p:val>
                                            <p:strVal val="#ppt_h"/>
                                          </p:val>
                                        </p:tav>
                                      </p:tavLst>
                                    </p:anim>
                                    <p:animEffect transition="in" filter="fade">
                                      <p:cBhvr>
                                        <p:cTn id="9" dur="1000"/>
                                        <p:tgtEl>
                                          <p:spTgt spid="11339"/>
                                        </p:tgtEl>
                                      </p:cBhvr>
                                    </p:animEffec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1269"/>
                                        </p:tgtEl>
                                        <p:attrNameLst>
                                          <p:attrName>style.visibility</p:attrName>
                                        </p:attrNameLst>
                                      </p:cBhvr>
                                      <p:to>
                                        <p:strVal val="visible"/>
                                      </p:to>
                                    </p:set>
                                    <p:anim calcmode="discrete" valueType="clr">
                                      <p:cBhvr override="childStyle">
                                        <p:cTn id="12" dur="80"/>
                                        <p:tgtEl>
                                          <p:spTgt spid="1126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69"/>
                                        </p:tgtEl>
                                        <p:attrNameLst>
                                          <p:attrName>fillcolor</p:attrName>
                                        </p:attrNameLst>
                                      </p:cBhvr>
                                      <p:tavLst>
                                        <p:tav tm="0">
                                          <p:val>
                                            <p:clrVal>
                                              <a:schemeClr val="accent2"/>
                                            </p:clrVal>
                                          </p:val>
                                        </p:tav>
                                        <p:tav tm="50000">
                                          <p:val>
                                            <p:clrVal>
                                              <a:schemeClr val="hlink"/>
                                            </p:clrVal>
                                          </p:val>
                                        </p:tav>
                                      </p:tavLst>
                                    </p:anim>
                                    <p:set>
                                      <p:cBhvr>
                                        <p:cTn id="14" dur="80"/>
                                        <p:tgtEl>
                                          <p:spTgt spid="1126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338"/>
                                        </p:tgtEl>
                                        <p:attrNameLst>
                                          <p:attrName>style.visibility</p:attrName>
                                        </p:attrNameLst>
                                      </p:cBhvr>
                                      <p:to>
                                        <p:strVal val="visible"/>
                                      </p:to>
                                    </p:set>
                                    <p:anim calcmode="discrete" valueType="clr">
                                      <p:cBhvr override="childStyle">
                                        <p:cTn id="19" dur="80"/>
                                        <p:tgtEl>
                                          <p:spTgt spid="1133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338"/>
                                        </p:tgtEl>
                                        <p:attrNameLst>
                                          <p:attrName>fillcolor</p:attrName>
                                        </p:attrNameLst>
                                      </p:cBhvr>
                                      <p:tavLst>
                                        <p:tav tm="0">
                                          <p:val>
                                            <p:clrVal>
                                              <a:schemeClr val="accent2"/>
                                            </p:clrVal>
                                          </p:val>
                                        </p:tav>
                                        <p:tav tm="50000">
                                          <p:val>
                                            <p:clrVal>
                                              <a:schemeClr val="hlink"/>
                                            </p:clrVal>
                                          </p:val>
                                        </p:tav>
                                      </p:tavLst>
                                    </p:anim>
                                    <p:set>
                                      <p:cBhvr>
                                        <p:cTn id="21" dur="80"/>
                                        <p:tgtEl>
                                          <p:spTgt spid="11338"/>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11337"/>
                                        </p:tgtEl>
                                        <p:attrNameLst>
                                          <p:attrName>style.visibility</p:attrName>
                                        </p:attrNameLst>
                                      </p:cBhvr>
                                      <p:to>
                                        <p:strVal val="visible"/>
                                      </p:to>
                                    </p:set>
                                    <p:animEffect transition="in" filter="slide(fromBottom)">
                                      <p:cBhvr>
                                        <p:cTn id="26" dur="500"/>
                                        <p:tgtEl>
                                          <p:spTgt spid="11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3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66" name="Group 54"/>
          <p:cNvGraphicFramePr>
            <a:graphicFrameLocks noGrp="1"/>
          </p:cNvGraphicFramePr>
          <p:nvPr>
            <p:ph type="tbl" idx="1"/>
            <p:extLst>
              <p:ext uri="{D42A27DB-BD31-4B8C-83A1-F6EECF244321}">
                <p14:modId xmlns:p14="http://schemas.microsoft.com/office/powerpoint/2010/main" val="2388153311"/>
              </p:ext>
            </p:extLst>
          </p:nvPr>
        </p:nvGraphicFramePr>
        <p:xfrm>
          <a:off x="233772" y="620714"/>
          <a:ext cx="8600256" cy="5867399"/>
        </p:xfrm>
        <a:graphic>
          <a:graphicData uri="http://schemas.openxmlformats.org/drawingml/2006/table">
            <a:tbl>
              <a:tblPr/>
              <a:tblGrid>
                <a:gridCol w="1577299"/>
                <a:gridCol w="2812245"/>
                <a:gridCol w="4210712"/>
              </a:tblGrid>
              <a:tr h="711207">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dirty="0" err="1" smtClean="0">
                          <a:ln>
                            <a:noFill/>
                          </a:ln>
                          <a:solidFill>
                            <a:srgbClr val="0000FF"/>
                          </a:solidFill>
                          <a:effectLst/>
                          <a:latin typeface="Arial" charset="0"/>
                          <a:cs typeface="Times New Roman" pitchFamily="18" charset="0"/>
                        </a:rPr>
                        <a:t>Hệ</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cơ</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quan</a:t>
                      </a:r>
                      <a:endParaRPr kumimoji="0" lang="en-US" sz="2000" b="1" i="0" u="none" strike="noStrike" cap="none" normalizeH="0" baseline="0" dirty="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Các cơ quan trong từng hệ cơ quan</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dirty="0" err="1" smtClean="0">
                          <a:ln>
                            <a:noFill/>
                          </a:ln>
                          <a:solidFill>
                            <a:srgbClr val="0000FF"/>
                          </a:solidFill>
                          <a:effectLst/>
                          <a:latin typeface="Arial" charset="0"/>
                          <a:cs typeface="Times New Roman" pitchFamily="18" charset="0"/>
                        </a:rPr>
                        <a:t>Chức</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năng</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của</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hệ</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cơ</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quan</a:t>
                      </a:r>
                      <a:endParaRPr kumimoji="0" lang="en-US" sz="2000" b="1" i="0" u="none" strike="noStrike" cap="none" normalizeH="0" baseline="0" dirty="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43">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vận động</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8485">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tiêu hoá</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993">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tuần hoàn</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dirty="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8485">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hô hấp</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dirty="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6043">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bài tiết</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6043">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thần kinh</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dirty="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72" name="Text Box 36"/>
          <p:cNvSpPr txBox="1">
            <a:spLocks noChangeArrowheads="1"/>
          </p:cNvSpPr>
          <p:nvPr/>
        </p:nvSpPr>
        <p:spPr bwMode="auto">
          <a:xfrm>
            <a:off x="533400" y="136525"/>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a:solidFill>
                  <a:srgbClr val="FF0000"/>
                </a:solidFill>
              </a:rPr>
              <a:t>Bảng 2. Thành phần chức năng của các hệ cơ quan</a:t>
            </a:r>
          </a:p>
        </p:txBody>
      </p:sp>
      <p:sp>
        <p:nvSpPr>
          <p:cNvPr id="13349" name="Text Box 37"/>
          <p:cNvSpPr txBox="1">
            <a:spLocks noChangeArrowheads="1"/>
          </p:cNvSpPr>
          <p:nvPr/>
        </p:nvSpPr>
        <p:spPr bwMode="auto">
          <a:xfrm>
            <a:off x="1828800" y="1676400"/>
            <a:ext cx="2921000" cy="396875"/>
          </a:xfrm>
          <a:prstGeom prst="rect">
            <a:avLst/>
          </a:prstGeom>
          <a:noFill/>
          <a:ln>
            <a:noFill/>
          </a:ln>
          <a:effectLst/>
          <a:extLst/>
        </p:spPr>
        <p:txBody>
          <a:bodyPr>
            <a:spAutoFit/>
          </a:bodyPr>
          <a:lstStyle/>
          <a:p>
            <a:pPr eaLnBrk="0" hangingPunct="0">
              <a:spcBef>
                <a:spcPct val="50000"/>
              </a:spcBef>
              <a:defRPr/>
            </a:pPr>
            <a:r>
              <a:rPr lang="en-US" sz="2000">
                <a:effectLst>
                  <a:outerShdw blurRad="38100" dist="38100" dir="2700000" algn="tl">
                    <a:srgbClr val="C0C0C0"/>
                  </a:outerShdw>
                </a:effectLst>
              </a:rPr>
              <a:t>Cơ và xương</a:t>
            </a:r>
          </a:p>
        </p:txBody>
      </p:sp>
      <p:sp>
        <p:nvSpPr>
          <p:cNvPr id="13351" name="Text Box 39"/>
          <p:cNvSpPr txBox="1">
            <a:spLocks noChangeArrowheads="1"/>
          </p:cNvSpPr>
          <p:nvPr/>
        </p:nvSpPr>
        <p:spPr bwMode="auto">
          <a:xfrm>
            <a:off x="1828800" y="2133600"/>
            <a:ext cx="2667000" cy="70167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Miệng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ống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tiêu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hoá</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và</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các</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tuyến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tiêu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hoá</a:t>
            </a:r>
            <a:endParaRPr lang="en-US" sz="2000" dirty="0"/>
          </a:p>
        </p:txBody>
      </p:sp>
      <p:sp>
        <p:nvSpPr>
          <p:cNvPr id="13352" name="Text Box 40"/>
          <p:cNvSpPr txBox="1">
            <a:spLocks noChangeArrowheads="1"/>
          </p:cNvSpPr>
          <p:nvPr/>
        </p:nvSpPr>
        <p:spPr bwMode="auto">
          <a:xfrm>
            <a:off x="1692275" y="4000500"/>
            <a:ext cx="3108325" cy="1016000"/>
          </a:xfrm>
          <a:prstGeom prst="rect">
            <a:avLst/>
          </a:prstGeom>
          <a:noFill/>
          <a:ln>
            <a:noFill/>
          </a:ln>
          <a:effectLst/>
          <a:extLst/>
        </p:spPr>
        <p:txBody>
          <a:bodyPr>
            <a:spAutoFit/>
          </a:bodyPr>
          <a:lstStyle/>
          <a:p>
            <a:pPr eaLnBrk="0" hangingPunct="0">
              <a:spcBef>
                <a:spcPct val="50000"/>
              </a:spcBef>
              <a:defRPr/>
            </a:pPr>
            <a:r>
              <a:rPr lang="en-US" sz="2000" dirty="0" err="1">
                <a:effectLst>
                  <a:outerShdw blurRad="38100" dist="38100" dir="2700000" algn="tl">
                    <a:srgbClr val="C0C0C0"/>
                  </a:outerShdw>
                </a:effectLst>
              </a:rPr>
              <a:t>Đường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dẫn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khí</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mũi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họng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thanh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quản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khí</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quản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phế</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quản</a:t>
            </a:r>
            <a:r>
              <a:rPr lang="en-US" sz="2000" dirty="0">
                <a:effectLst>
                  <a:outerShdw blurRad="38100" dist="38100" dir="2700000" algn="tl">
                    <a:srgbClr val="C0C0C0"/>
                  </a:outerShdw>
                </a:effectLst>
              </a:rPr>
              <a:t>) , </a:t>
            </a:r>
            <a:r>
              <a:rPr lang="en-US" sz="2000" dirty="0" err="1">
                <a:effectLst>
                  <a:outerShdw blurRad="38100" dist="38100" dir="2700000" algn="tl">
                    <a:srgbClr val="C0C0C0"/>
                  </a:outerShdw>
                </a:effectLst>
              </a:rPr>
              <a:t>phổi</a:t>
            </a:r>
            <a:endParaRPr lang="en-US" sz="2000" dirty="0">
              <a:effectLst>
                <a:outerShdw blurRad="38100" dist="38100" dir="2700000" algn="tl">
                  <a:srgbClr val="C0C0C0"/>
                </a:outerShdw>
              </a:effectLst>
            </a:endParaRPr>
          </a:p>
        </p:txBody>
      </p:sp>
      <p:sp>
        <p:nvSpPr>
          <p:cNvPr id="13353" name="Text Box 41"/>
          <p:cNvSpPr txBox="1">
            <a:spLocks noChangeArrowheads="1"/>
          </p:cNvSpPr>
          <p:nvPr/>
        </p:nvSpPr>
        <p:spPr bwMode="auto">
          <a:xfrm>
            <a:off x="1828800" y="5072063"/>
            <a:ext cx="2895600" cy="70167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Thận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ống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dẫn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nước</a:t>
            </a:r>
            <a:r>
              <a:rPr lang="en-US" sz="2000" dirty="0">
                <a:effectLst>
                  <a:outerShdw blurRad="38100" dist="38100" dir="2700000" algn="tl">
                    <a:srgbClr val="C0C0C0"/>
                  </a:outerShdw>
                </a:effectLst>
              </a:rPr>
              <a:t> </a:t>
            </a:r>
          </a:p>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tiểu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và</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bóng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đái</a:t>
            </a:r>
            <a:endParaRPr lang="en-US" sz="2000" dirty="0"/>
          </a:p>
        </p:txBody>
      </p:sp>
      <p:sp>
        <p:nvSpPr>
          <p:cNvPr id="13354" name="Text Box 42"/>
          <p:cNvSpPr txBox="1">
            <a:spLocks noChangeArrowheads="1"/>
          </p:cNvSpPr>
          <p:nvPr/>
        </p:nvSpPr>
        <p:spPr bwMode="auto">
          <a:xfrm>
            <a:off x="1714500" y="5786438"/>
            <a:ext cx="3098800" cy="70167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Não,tuỷ</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sống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dây</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thần</a:t>
            </a:r>
            <a:r>
              <a:rPr lang="en-US" sz="2000" dirty="0">
                <a:effectLst>
                  <a:outerShdw blurRad="38100" dist="38100" dir="2700000" algn="tl">
                    <a:srgbClr val="C0C0C0"/>
                  </a:outerShdw>
                </a:effectLst>
              </a:rPr>
              <a:t> </a:t>
            </a:r>
          </a:p>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kinh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và</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hạch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thần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kinh</a:t>
            </a:r>
            <a:endParaRPr lang="en-US" sz="2000" dirty="0"/>
          </a:p>
        </p:txBody>
      </p:sp>
      <p:sp>
        <p:nvSpPr>
          <p:cNvPr id="13359" name="Text Box 47"/>
          <p:cNvSpPr txBox="1">
            <a:spLocks noChangeArrowheads="1"/>
          </p:cNvSpPr>
          <p:nvPr/>
        </p:nvSpPr>
        <p:spPr bwMode="auto">
          <a:xfrm>
            <a:off x="1828800" y="3276600"/>
            <a:ext cx="2600325" cy="70802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a:effectLst>
                  <a:outerShdw blurRad="38100" dist="38100" dir="2700000" algn="tl">
                    <a:srgbClr val="C0C0C0"/>
                  </a:outerShdw>
                </a:effectLst>
              </a:rPr>
              <a:t>Tim </a:t>
            </a:r>
            <a:r>
              <a:rPr lang="en-US" sz="2000" dirty="0" err="1">
                <a:effectLst>
                  <a:outerShdw blurRad="38100" dist="38100" dir="2700000" algn="tl">
                    <a:srgbClr val="C0C0C0"/>
                  </a:outerShdw>
                </a:effectLst>
              </a:rPr>
              <a:t>và</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hệ</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thống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mạch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máu</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49"/>
                                        </p:tgtEl>
                                        <p:attrNameLst>
                                          <p:attrName>style.visibility</p:attrName>
                                        </p:attrNameLst>
                                      </p:cBhvr>
                                      <p:to>
                                        <p:strVal val="visible"/>
                                      </p:to>
                                    </p:set>
                                    <p:anim calcmode="discrete" valueType="clr">
                                      <p:cBhvr override="childStyle">
                                        <p:cTn id="7" dur="80"/>
                                        <p:tgtEl>
                                          <p:spTgt spid="133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49"/>
                                        </p:tgtEl>
                                        <p:attrNameLst>
                                          <p:attrName>fillcolor</p:attrName>
                                        </p:attrNameLst>
                                      </p:cBhvr>
                                      <p:tavLst>
                                        <p:tav tm="0">
                                          <p:val>
                                            <p:clrVal>
                                              <a:schemeClr val="accent2"/>
                                            </p:clrVal>
                                          </p:val>
                                        </p:tav>
                                        <p:tav tm="50000">
                                          <p:val>
                                            <p:clrVal>
                                              <a:schemeClr val="hlink"/>
                                            </p:clrVal>
                                          </p:val>
                                        </p:tav>
                                      </p:tavLst>
                                    </p:anim>
                                    <p:set>
                                      <p:cBhvr>
                                        <p:cTn id="9" dur="80"/>
                                        <p:tgtEl>
                                          <p:spTgt spid="1334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351"/>
                                        </p:tgtEl>
                                        <p:attrNameLst>
                                          <p:attrName>style.visibility</p:attrName>
                                        </p:attrNameLst>
                                      </p:cBhvr>
                                      <p:to>
                                        <p:strVal val="visible"/>
                                      </p:to>
                                    </p:set>
                                    <p:anim calcmode="discrete" valueType="clr">
                                      <p:cBhvr override="childStyle">
                                        <p:cTn id="14" dur="80"/>
                                        <p:tgtEl>
                                          <p:spTgt spid="1335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51"/>
                                        </p:tgtEl>
                                        <p:attrNameLst>
                                          <p:attrName>fillcolor</p:attrName>
                                        </p:attrNameLst>
                                      </p:cBhvr>
                                      <p:tavLst>
                                        <p:tav tm="0">
                                          <p:val>
                                            <p:clrVal>
                                              <a:schemeClr val="accent2"/>
                                            </p:clrVal>
                                          </p:val>
                                        </p:tav>
                                        <p:tav tm="50000">
                                          <p:val>
                                            <p:clrVal>
                                              <a:schemeClr val="hlink"/>
                                            </p:clrVal>
                                          </p:val>
                                        </p:tav>
                                      </p:tavLst>
                                    </p:anim>
                                    <p:set>
                                      <p:cBhvr>
                                        <p:cTn id="16" dur="80"/>
                                        <p:tgtEl>
                                          <p:spTgt spid="1335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359"/>
                                        </p:tgtEl>
                                        <p:attrNameLst>
                                          <p:attrName>style.visibility</p:attrName>
                                        </p:attrNameLst>
                                      </p:cBhvr>
                                      <p:to>
                                        <p:strVal val="visible"/>
                                      </p:to>
                                    </p:set>
                                    <p:anim calcmode="discrete" valueType="clr">
                                      <p:cBhvr override="childStyle">
                                        <p:cTn id="21" dur="80"/>
                                        <p:tgtEl>
                                          <p:spTgt spid="1335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359"/>
                                        </p:tgtEl>
                                        <p:attrNameLst>
                                          <p:attrName>fillcolor</p:attrName>
                                        </p:attrNameLst>
                                      </p:cBhvr>
                                      <p:tavLst>
                                        <p:tav tm="0">
                                          <p:val>
                                            <p:clrVal>
                                              <a:schemeClr val="accent2"/>
                                            </p:clrVal>
                                          </p:val>
                                        </p:tav>
                                        <p:tav tm="50000">
                                          <p:val>
                                            <p:clrVal>
                                              <a:schemeClr val="hlink"/>
                                            </p:clrVal>
                                          </p:val>
                                        </p:tav>
                                      </p:tavLst>
                                    </p:anim>
                                    <p:set>
                                      <p:cBhvr>
                                        <p:cTn id="23" dur="80"/>
                                        <p:tgtEl>
                                          <p:spTgt spid="1335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352"/>
                                        </p:tgtEl>
                                        <p:attrNameLst>
                                          <p:attrName>style.visibility</p:attrName>
                                        </p:attrNameLst>
                                      </p:cBhvr>
                                      <p:to>
                                        <p:strVal val="visible"/>
                                      </p:to>
                                    </p:set>
                                    <p:anim calcmode="discrete" valueType="clr">
                                      <p:cBhvr override="childStyle">
                                        <p:cTn id="28" dur="80"/>
                                        <p:tgtEl>
                                          <p:spTgt spid="1335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352"/>
                                        </p:tgtEl>
                                        <p:attrNameLst>
                                          <p:attrName>fillcolor</p:attrName>
                                        </p:attrNameLst>
                                      </p:cBhvr>
                                      <p:tavLst>
                                        <p:tav tm="0">
                                          <p:val>
                                            <p:clrVal>
                                              <a:schemeClr val="accent2"/>
                                            </p:clrVal>
                                          </p:val>
                                        </p:tav>
                                        <p:tav tm="50000">
                                          <p:val>
                                            <p:clrVal>
                                              <a:schemeClr val="hlink"/>
                                            </p:clrVal>
                                          </p:val>
                                        </p:tav>
                                      </p:tavLst>
                                    </p:anim>
                                    <p:set>
                                      <p:cBhvr>
                                        <p:cTn id="30" dur="80"/>
                                        <p:tgtEl>
                                          <p:spTgt spid="13352"/>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3353"/>
                                        </p:tgtEl>
                                        <p:attrNameLst>
                                          <p:attrName>style.visibility</p:attrName>
                                        </p:attrNameLst>
                                      </p:cBhvr>
                                      <p:to>
                                        <p:strVal val="visible"/>
                                      </p:to>
                                    </p:set>
                                    <p:anim calcmode="discrete" valueType="clr">
                                      <p:cBhvr override="childStyle">
                                        <p:cTn id="35" dur="80"/>
                                        <p:tgtEl>
                                          <p:spTgt spid="1335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353"/>
                                        </p:tgtEl>
                                        <p:attrNameLst>
                                          <p:attrName>fillcolor</p:attrName>
                                        </p:attrNameLst>
                                      </p:cBhvr>
                                      <p:tavLst>
                                        <p:tav tm="0">
                                          <p:val>
                                            <p:clrVal>
                                              <a:schemeClr val="accent2"/>
                                            </p:clrVal>
                                          </p:val>
                                        </p:tav>
                                        <p:tav tm="50000">
                                          <p:val>
                                            <p:clrVal>
                                              <a:schemeClr val="hlink"/>
                                            </p:clrVal>
                                          </p:val>
                                        </p:tav>
                                      </p:tavLst>
                                    </p:anim>
                                    <p:set>
                                      <p:cBhvr>
                                        <p:cTn id="37" dur="80"/>
                                        <p:tgtEl>
                                          <p:spTgt spid="1335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354"/>
                                        </p:tgtEl>
                                        <p:attrNameLst>
                                          <p:attrName>style.visibility</p:attrName>
                                        </p:attrNameLst>
                                      </p:cBhvr>
                                      <p:to>
                                        <p:strVal val="visible"/>
                                      </p:to>
                                    </p:set>
                                    <p:anim calcmode="discrete" valueType="clr">
                                      <p:cBhvr override="childStyle">
                                        <p:cTn id="42" dur="80"/>
                                        <p:tgtEl>
                                          <p:spTgt spid="1335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354"/>
                                        </p:tgtEl>
                                        <p:attrNameLst>
                                          <p:attrName>fillcolor</p:attrName>
                                        </p:attrNameLst>
                                      </p:cBhvr>
                                      <p:tavLst>
                                        <p:tav tm="0">
                                          <p:val>
                                            <p:clrVal>
                                              <a:schemeClr val="accent2"/>
                                            </p:clrVal>
                                          </p:val>
                                        </p:tav>
                                        <p:tav tm="50000">
                                          <p:val>
                                            <p:clrVal>
                                              <a:schemeClr val="hlink"/>
                                            </p:clrVal>
                                          </p:val>
                                        </p:tav>
                                      </p:tavLst>
                                    </p:anim>
                                    <p:set>
                                      <p:cBhvr>
                                        <p:cTn id="44" dur="80"/>
                                        <p:tgtEl>
                                          <p:spTgt spid="133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9" grpId="0"/>
      <p:bldP spid="13351" grpId="0"/>
      <p:bldP spid="13352" grpId="0"/>
      <p:bldP spid="13353" grpId="0"/>
      <p:bldP spid="13354" grpId="0"/>
      <p:bldP spid="133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ChangeArrowheads="1"/>
          </p:cNvSpPr>
          <p:nvPr/>
        </p:nvSpPr>
        <p:spPr bwMode="auto">
          <a:xfrm>
            <a:off x="838200" y="136525"/>
            <a:ext cx="739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000" b="1">
                <a:solidFill>
                  <a:srgbClr val="FF0000"/>
                </a:solidFill>
                <a:latin typeface="Times New Roman" pitchFamily="18" charset="0"/>
                <a:cs typeface="Times New Roman" pitchFamily="18" charset="0"/>
              </a:rPr>
              <a:t> Nối các nội dung </a:t>
            </a:r>
            <a:r>
              <a:rPr lang="en-US" sz="2000" b="1">
                <a:solidFill>
                  <a:srgbClr val="FF0000"/>
                </a:solidFill>
                <a:latin typeface="Times New Roman" pitchFamily="18" charset="0"/>
              </a:rPr>
              <a:t>ở hai cột dưới bảng sau cho phù hợp</a:t>
            </a:r>
            <a:r>
              <a:rPr lang="en-US" sz="2000" b="1">
                <a:solidFill>
                  <a:srgbClr val="FF0000"/>
                </a:solidFill>
                <a:latin typeface="Times New Roman" pitchFamily="18" charset="0"/>
                <a:cs typeface="Times New Roman" pitchFamily="18" charset="0"/>
              </a:rPr>
              <a:t>.</a:t>
            </a:r>
          </a:p>
        </p:txBody>
      </p:sp>
      <p:graphicFrame>
        <p:nvGraphicFramePr>
          <p:cNvPr id="154725" name="Group 101"/>
          <p:cNvGraphicFramePr>
            <a:graphicFrameLocks noGrp="1"/>
          </p:cNvGraphicFramePr>
          <p:nvPr/>
        </p:nvGraphicFramePr>
        <p:xfrm>
          <a:off x="609600" y="804863"/>
          <a:ext cx="8153400" cy="5140325"/>
        </p:xfrm>
        <a:graphic>
          <a:graphicData uri="http://schemas.openxmlformats.org/drawingml/2006/table">
            <a:tbl>
              <a:tblPr/>
              <a:tblGrid>
                <a:gridCol w="2741613"/>
                <a:gridCol w="5411787"/>
              </a:tblGrid>
              <a:tr h="419100">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cơ quan</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Chức năng của hệ cơ quan</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6800">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1. Hệ vận động</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a. Vận chuyển chất dinh dưỡng, oxi tới các tế bào và vận chuyển các chất thải, CO</a:t>
                      </a:r>
                      <a:r>
                        <a:rPr kumimoji="0" lang="en-US" sz="2000" b="1" i="0" u="none" strike="noStrike" cap="none" normalizeH="0" baseline="-30000" smtClean="0">
                          <a:ln>
                            <a:noFill/>
                          </a:ln>
                          <a:solidFill>
                            <a:srgbClr val="0000FF"/>
                          </a:solidFill>
                          <a:effectLst/>
                          <a:latin typeface="Arial" charset="0"/>
                          <a:cs typeface="Times New Roman" pitchFamily="18" charset="0"/>
                        </a:rPr>
                        <a:t>2</a:t>
                      </a:r>
                      <a:r>
                        <a:rPr kumimoji="0" lang="en-US" sz="2000" b="1" i="0" u="none" strike="noStrike" cap="none" normalizeH="0" baseline="0" smtClean="0">
                          <a:ln>
                            <a:noFill/>
                          </a:ln>
                          <a:solidFill>
                            <a:srgbClr val="0000FF"/>
                          </a:solidFill>
                          <a:effectLst/>
                          <a:latin typeface="Arial" charset="0"/>
                          <a:cs typeface="Times New Roman" pitchFamily="18" charset="0"/>
                        </a:rPr>
                        <a:t> từ tế bào tới cơ quan bài tiết</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2. Hệ tiêu hoá</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b. Điều hoà, điều khiển hoạt động của các cơ quan trong cơ thể</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3. Hệ tuần hoàn</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c. Thực hiện trao đổi khí O</a:t>
                      </a:r>
                      <a:r>
                        <a:rPr kumimoji="0" lang="en-US" sz="2000" b="1" i="0" u="none" strike="noStrike" cap="none" normalizeH="0" baseline="-30000" smtClean="0">
                          <a:ln>
                            <a:noFill/>
                          </a:ln>
                          <a:solidFill>
                            <a:srgbClr val="0000FF"/>
                          </a:solidFill>
                          <a:effectLst/>
                          <a:latin typeface="Arial" charset="0"/>
                          <a:cs typeface="Times New Roman" pitchFamily="18" charset="0"/>
                        </a:rPr>
                        <a:t>2­</a:t>
                      </a:r>
                      <a:r>
                        <a:rPr kumimoji="0" lang="en-US" sz="2000" b="1" i="0" u="none" strike="noStrike" cap="none" normalizeH="0" baseline="0" smtClean="0">
                          <a:ln>
                            <a:noFill/>
                          </a:ln>
                          <a:solidFill>
                            <a:srgbClr val="0000FF"/>
                          </a:solidFill>
                          <a:effectLst/>
                          <a:latin typeface="Arial" charset="0"/>
                          <a:cs typeface="Times New Roman" pitchFamily="18" charset="0"/>
                        </a:rPr>
                        <a:t>, CO</a:t>
                      </a:r>
                      <a:r>
                        <a:rPr kumimoji="0" lang="en-US" sz="2000" b="1" i="0" u="none" strike="noStrike" cap="none" normalizeH="0" baseline="-30000" smtClean="0">
                          <a:ln>
                            <a:noFill/>
                          </a:ln>
                          <a:solidFill>
                            <a:srgbClr val="0000FF"/>
                          </a:solidFill>
                          <a:effectLst/>
                          <a:latin typeface="Arial" charset="0"/>
                          <a:cs typeface="Times New Roman" pitchFamily="18" charset="0"/>
                        </a:rPr>
                        <a:t>2</a:t>
                      </a:r>
                      <a:r>
                        <a:rPr kumimoji="0" lang="en-US" sz="2000" b="1" i="0" u="none" strike="noStrike" cap="none" normalizeH="0" baseline="0" smtClean="0">
                          <a:ln>
                            <a:noFill/>
                          </a:ln>
                          <a:solidFill>
                            <a:srgbClr val="0000FF"/>
                          </a:solidFill>
                          <a:effectLst/>
                          <a:latin typeface="Arial" charset="0"/>
                          <a:cs typeface="Times New Roman" pitchFamily="18" charset="0"/>
                        </a:rPr>
                        <a:t> giữa cơ thể với môi trường</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4. Hệ hô hấp</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d. Lọc từ máu các chất thải để thải ra ngoài (bài tiết nước tiểu)</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5. Hệ bài tiết</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e. Nâng đỡ, Vận động và di chuyển</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6. Hệ thần kinh</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f. Tiếp nhận và biến đổi thức ăn thành chất dinh dưỡng cung cấp cho cơ thể, hấp thụ chất dinh dưỡng</a:t>
                      </a:r>
                      <a:endParaRPr kumimoji="0" lang="en-US" sz="2000" b="1" i="0" u="none" strike="noStrike" cap="none" normalizeH="0" baseline="0" smtClean="0">
                        <a:ln>
                          <a:noFill/>
                        </a:ln>
                        <a:solidFill>
                          <a:srgbClr val="0000FF"/>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716" name="Rectangle 92"/>
          <p:cNvSpPr>
            <a:spLocks noChangeArrowheads="1"/>
          </p:cNvSpPr>
          <p:nvPr/>
        </p:nvSpPr>
        <p:spPr bwMode="auto">
          <a:xfrm>
            <a:off x="828675" y="6062663"/>
            <a:ext cx="742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3200" b="1">
                <a:latin typeface="Times New Roman" pitchFamily="18" charset="0"/>
                <a:cs typeface="Times New Roman" pitchFamily="18" charset="0"/>
              </a:rPr>
              <a:t>(Đáp án: 1 - e, 2 - f, 3 - a, 4 - c, 5 - d, 6 - b)</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28"/>
                                        </p:tgtEl>
                                        <p:attrNameLst>
                                          <p:attrName>style.visibility</p:attrName>
                                        </p:attrNameLst>
                                      </p:cBhvr>
                                      <p:to>
                                        <p:strVal val="visible"/>
                                      </p:to>
                                    </p:set>
                                    <p:animEffect transition="in" filter="blinds(horizontal)">
                                      <p:cBhvr>
                                        <p:cTn id="7" dur="500"/>
                                        <p:tgtEl>
                                          <p:spTgt spid="154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54725"/>
                                        </p:tgtEl>
                                        <p:attrNameLst>
                                          <p:attrName>style.visibility</p:attrName>
                                        </p:attrNameLst>
                                      </p:cBhvr>
                                      <p:to>
                                        <p:strVal val="visible"/>
                                      </p:to>
                                    </p:set>
                                    <p:animEffect transition="in" filter="box(in)">
                                      <p:cBhvr>
                                        <p:cTn id="12" dur="500"/>
                                        <p:tgtEl>
                                          <p:spTgt spid="154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4716"/>
                                        </p:tgtEl>
                                        <p:attrNameLst>
                                          <p:attrName>style.visibility</p:attrName>
                                        </p:attrNameLst>
                                      </p:cBhvr>
                                      <p:to>
                                        <p:strVal val="visible"/>
                                      </p:to>
                                    </p:set>
                                    <p:anim calcmode="lin" valueType="num">
                                      <p:cBhvr additive="base">
                                        <p:cTn id="17" dur="500" fill="hold"/>
                                        <p:tgtEl>
                                          <p:spTgt spid="154716"/>
                                        </p:tgtEl>
                                        <p:attrNameLst>
                                          <p:attrName>ppt_x</p:attrName>
                                        </p:attrNameLst>
                                      </p:cBhvr>
                                      <p:tavLst>
                                        <p:tav tm="0">
                                          <p:val>
                                            <p:strVal val="#ppt_x"/>
                                          </p:val>
                                        </p:tav>
                                        <p:tav tm="100000">
                                          <p:val>
                                            <p:strVal val="#ppt_x"/>
                                          </p:val>
                                        </p:tav>
                                      </p:tavLst>
                                    </p:anim>
                                    <p:anim calcmode="lin" valueType="num">
                                      <p:cBhvr additive="base">
                                        <p:cTn id="18" dur="500" fill="hold"/>
                                        <p:tgtEl>
                                          <p:spTgt spid="154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utoUpdateAnimBg="0"/>
      <p:bldP spid="15471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66" name="Group 54"/>
          <p:cNvGraphicFramePr>
            <a:graphicFrameLocks noGrp="1"/>
          </p:cNvGraphicFramePr>
          <p:nvPr>
            <p:ph type="tbl" idx="1"/>
          </p:nvPr>
        </p:nvGraphicFramePr>
        <p:xfrm>
          <a:off x="76200" y="631825"/>
          <a:ext cx="8853488" cy="5867399"/>
        </p:xfrm>
        <a:graphic>
          <a:graphicData uri="http://schemas.openxmlformats.org/drawingml/2006/table">
            <a:tbl>
              <a:tblPr/>
              <a:tblGrid>
                <a:gridCol w="1577299"/>
                <a:gridCol w="2812245"/>
                <a:gridCol w="4463944"/>
              </a:tblGrid>
              <a:tr h="711207">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dirty="0" err="1" smtClean="0">
                          <a:ln>
                            <a:noFill/>
                          </a:ln>
                          <a:solidFill>
                            <a:srgbClr val="0000FF"/>
                          </a:solidFill>
                          <a:effectLst/>
                          <a:latin typeface="Arial" charset="0"/>
                          <a:cs typeface="Times New Roman" pitchFamily="18" charset="0"/>
                        </a:rPr>
                        <a:t>Hệ</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cơ</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quan</a:t>
                      </a:r>
                      <a:endParaRPr kumimoji="0" lang="en-US" sz="2000" b="1" i="0" u="none" strike="noStrike" cap="none" normalizeH="0" baseline="0" dirty="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Các cơ quan trong từng hệ cơ quan</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dirty="0" err="1" smtClean="0">
                          <a:ln>
                            <a:noFill/>
                          </a:ln>
                          <a:solidFill>
                            <a:srgbClr val="0000FF"/>
                          </a:solidFill>
                          <a:effectLst/>
                          <a:latin typeface="Arial" charset="0"/>
                          <a:cs typeface="Times New Roman" pitchFamily="18" charset="0"/>
                        </a:rPr>
                        <a:t>Chức</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năng</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của</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hệ</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cơ</a:t>
                      </a:r>
                      <a:r>
                        <a:rPr kumimoji="0" lang="en-US" sz="2000" b="1" i="0" u="none" strike="noStrike" cap="none" normalizeH="0" baseline="0" dirty="0" smtClean="0">
                          <a:ln>
                            <a:noFill/>
                          </a:ln>
                          <a:solidFill>
                            <a:srgbClr val="0000FF"/>
                          </a:solidFill>
                          <a:effectLst/>
                          <a:latin typeface="Arial" charset="0"/>
                          <a:cs typeface="Times New Roman" pitchFamily="18" charset="0"/>
                        </a:rPr>
                        <a:t> </a:t>
                      </a:r>
                      <a:r>
                        <a:rPr kumimoji="0" lang="en-US" sz="2000" b="1" i="0" u="none" strike="noStrike" cap="none" normalizeH="0" baseline="0" dirty="0" err="1" smtClean="0">
                          <a:ln>
                            <a:noFill/>
                          </a:ln>
                          <a:solidFill>
                            <a:srgbClr val="0000FF"/>
                          </a:solidFill>
                          <a:effectLst/>
                          <a:latin typeface="Arial" charset="0"/>
                          <a:cs typeface="Times New Roman" pitchFamily="18" charset="0"/>
                        </a:rPr>
                        <a:t>quan</a:t>
                      </a:r>
                      <a:endParaRPr kumimoji="0" lang="en-US" sz="2000" b="1" i="0" u="none" strike="noStrike" cap="none" normalizeH="0" baseline="0" dirty="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43">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vận động</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8485">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tiêu hoá</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993">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tuần hoàn</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dirty="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8485">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hô hấp</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6043">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bài tiết</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6043">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smtClean="0">
                          <a:ln>
                            <a:noFill/>
                          </a:ln>
                          <a:solidFill>
                            <a:srgbClr val="0000FF"/>
                          </a:solidFill>
                          <a:effectLst/>
                          <a:latin typeface="Arial" charset="0"/>
                          <a:cs typeface="Times New Roman" pitchFamily="18" charset="0"/>
                        </a:rPr>
                        <a:t>Hệ thần kinh</a:t>
                      </a: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dirty="0" smtClean="0">
                        <a:ln>
                          <a:noFill/>
                        </a:ln>
                        <a:solidFill>
                          <a:srgbClr val="0000FF"/>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20" name="Text Box 36"/>
          <p:cNvSpPr txBox="1">
            <a:spLocks noChangeArrowheads="1"/>
          </p:cNvSpPr>
          <p:nvPr/>
        </p:nvSpPr>
        <p:spPr bwMode="auto">
          <a:xfrm>
            <a:off x="533400" y="136525"/>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a:solidFill>
                  <a:srgbClr val="FF0000"/>
                </a:solidFill>
              </a:rPr>
              <a:t>Bảng 2. Thành phần chức năng của các hệ cơ quan</a:t>
            </a:r>
          </a:p>
        </p:txBody>
      </p:sp>
      <p:sp>
        <p:nvSpPr>
          <p:cNvPr id="13349" name="Text Box 37"/>
          <p:cNvSpPr txBox="1">
            <a:spLocks noChangeArrowheads="1"/>
          </p:cNvSpPr>
          <p:nvPr/>
        </p:nvSpPr>
        <p:spPr bwMode="auto">
          <a:xfrm>
            <a:off x="1828800" y="1676400"/>
            <a:ext cx="2921000" cy="396875"/>
          </a:xfrm>
          <a:prstGeom prst="rect">
            <a:avLst/>
          </a:prstGeom>
          <a:noFill/>
          <a:ln>
            <a:noFill/>
          </a:ln>
          <a:effectLst/>
          <a:extLst/>
        </p:spPr>
        <p:txBody>
          <a:bodyPr>
            <a:spAutoFit/>
          </a:bodyPr>
          <a:lstStyle/>
          <a:p>
            <a:pPr eaLnBrk="0" hangingPunct="0">
              <a:spcBef>
                <a:spcPct val="50000"/>
              </a:spcBef>
              <a:defRPr/>
            </a:pPr>
            <a:r>
              <a:rPr lang="en-US" sz="2000">
                <a:effectLst>
                  <a:outerShdw blurRad="38100" dist="38100" dir="2700000" algn="tl">
                    <a:srgbClr val="C0C0C0"/>
                  </a:outerShdw>
                </a:effectLst>
              </a:rPr>
              <a:t>Cơ và xương</a:t>
            </a:r>
          </a:p>
        </p:txBody>
      </p:sp>
      <p:sp>
        <p:nvSpPr>
          <p:cNvPr id="13350" name="Text Box 38"/>
          <p:cNvSpPr txBox="1">
            <a:spLocks noChangeArrowheads="1"/>
          </p:cNvSpPr>
          <p:nvPr/>
        </p:nvSpPr>
        <p:spPr bwMode="auto">
          <a:xfrm>
            <a:off x="4800600" y="1676400"/>
            <a:ext cx="4114800" cy="39687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Nâng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đỡ,Vận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động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và</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chuyển</a:t>
            </a:r>
            <a:endParaRPr lang="en-US" sz="2000" dirty="0"/>
          </a:p>
        </p:txBody>
      </p:sp>
      <p:sp>
        <p:nvSpPr>
          <p:cNvPr id="13351" name="Text Box 39"/>
          <p:cNvSpPr txBox="1">
            <a:spLocks noChangeArrowheads="1"/>
          </p:cNvSpPr>
          <p:nvPr/>
        </p:nvSpPr>
        <p:spPr bwMode="auto">
          <a:xfrm>
            <a:off x="1828800" y="2133600"/>
            <a:ext cx="2667000" cy="70167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Miệng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ống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tiêu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hoá</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và</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các</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tuyến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tiêu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hoá</a:t>
            </a:r>
            <a:endParaRPr lang="en-US" sz="2000" dirty="0"/>
          </a:p>
        </p:txBody>
      </p:sp>
      <p:sp>
        <p:nvSpPr>
          <p:cNvPr id="13352" name="Text Box 40"/>
          <p:cNvSpPr txBox="1">
            <a:spLocks noChangeArrowheads="1"/>
          </p:cNvSpPr>
          <p:nvPr/>
        </p:nvSpPr>
        <p:spPr bwMode="auto">
          <a:xfrm>
            <a:off x="1692275" y="4000500"/>
            <a:ext cx="3108325" cy="1016000"/>
          </a:xfrm>
          <a:prstGeom prst="rect">
            <a:avLst/>
          </a:prstGeom>
          <a:noFill/>
          <a:ln>
            <a:noFill/>
          </a:ln>
          <a:effectLst/>
          <a:extLst/>
        </p:spPr>
        <p:txBody>
          <a:bodyPr>
            <a:spAutoFit/>
          </a:bodyPr>
          <a:lstStyle/>
          <a:p>
            <a:pPr eaLnBrk="0" hangingPunct="0">
              <a:spcBef>
                <a:spcPct val="50000"/>
              </a:spcBef>
              <a:defRPr/>
            </a:pPr>
            <a:r>
              <a:rPr lang="en-US" sz="2000" dirty="0" err="1">
                <a:effectLst>
                  <a:outerShdw blurRad="38100" dist="38100" dir="2700000" algn="tl">
                    <a:srgbClr val="C0C0C0"/>
                  </a:outerShdw>
                </a:effectLst>
              </a:rPr>
              <a:t>Đường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dẫn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khí</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mũi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họng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thanh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quản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khí</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quản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phế</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quản</a:t>
            </a:r>
            <a:r>
              <a:rPr lang="en-US" sz="2000" dirty="0">
                <a:effectLst>
                  <a:outerShdw blurRad="38100" dist="38100" dir="2700000" algn="tl">
                    <a:srgbClr val="C0C0C0"/>
                  </a:outerShdw>
                </a:effectLst>
              </a:rPr>
              <a:t>) , </a:t>
            </a:r>
            <a:r>
              <a:rPr lang="en-US" sz="2000" dirty="0" err="1">
                <a:effectLst>
                  <a:outerShdw blurRad="38100" dist="38100" dir="2700000" algn="tl">
                    <a:srgbClr val="C0C0C0"/>
                  </a:outerShdw>
                </a:effectLst>
              </a:rPr>
              <a:t>phổi</a:t>
            </a:r>
            <a:endParaRPr lang="en-US" sz="2000" dirty="0">
              <a:effectLst>
                <a:outerShdw blurRad="38100" dist="38100" dir="2700000" algn="tl">
                  <a:srgbClr val="C0C0C0"/>
                </a:outerShdw>
              </a:effectLst>
            </a:endParaRPr>
          </a:p>
        </p:txBody>
      </p:sp>
      <p:sp>
        <p:nvSpPr>
          <p:cNvPr id="13353" name="Text Box 41"/>
          <p:cNvSpPr txBox="1">
            <a:spLocks noChangeArrowheads="1"/>
          </p:cNvSpPr>
          <p:nvPr/>
        </p:nvSpPr>
        <p:spPr bwMode="auto">
          <a:xfrm>
            <a:off x="1828800" y="5072063"/>
            <a:ext cx="2895600" cy="70167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Thận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ống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dẫn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nước</a:t>
            </a:r>
            <a:r>
              <a:rPr lang="en-US" sz="2000" dirty="0">
                <a:effectLst>
                  <a:outerShdw blurRad="38100" dist="38100" dir="2700000" algn="tl">
                    <a:srgbClr val="C0C0C0"/>
                  </a:outerShdw>
                </a:effectLst>
              </a:rPr>
              <a:t> </a:t>
            </a:r>
          </a:p>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tiểu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và</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bóng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đái</a:t>
            </a:r>
            <a:endParaRPr lang="en-US" sz="2000" dirty="0"/>
          </a:p>
        </p:txBody>
      </p:sp>
      <p:sp>
        <p:nvSpPr>
          <p:cNvPr id="13354" name="Text Box 42"/>
          <p:cNvSpPr txBox="1">
            <a:spLocks noChangeArrowheads="1"/>
          </p:cNvSpPr>
          <p:nvPr/>
        </p:nvSpPr>
        <p:spPr bwMode="auto">
          <a:xfrm>
            <a:off x="1714500" y="5786438"/>
            <a:ext cx="3098800" cy="70167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Não,tuỷ</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sống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dây</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thần</a:t>
            </a:r>
            <a:r>
              <a:rPr lang="en-US" sz="2000" dirty="0">
                <a:effectLst>
                  <a:outerShdw blurRad="38100" dist="38100" dir="2700000" algn="tl">
                    <a:srgbClr val="C0C0C0"/>
                  </a:outerShdw>
                </a:effectLst>
              </a:rPr>
              <a:t> </a:t>
            </a:r>
          </a:p>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kinh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và</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hạch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thần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kinh</a:t>
            </a:r>
            <a:endParaRPr lang="en-US" sz="2000" dirty="0"/>
          </a:p>
        </p:txBody>
      </p:sp>
      <p:sp>
        <p:nvSpPr>
          <p:cNvPr id="13355" name="Text Box 43"/>
          <p:cNvSpPr txBox="1">
            <a:spLocks noChangeArrowheads="1"/>
          </p:cNvSpPr>
          <p:nvPr/>
        </p:nvSpPr>
        <p:spPr bwMode="auto">
          <a:xfrm>
            <a:off x="4643438" y="2000250"/>
            <a:ext cx="4271962" cy="100647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Tiếp</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nhận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và</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biến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đổi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thức</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ăn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thành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chất</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dinh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dưỡng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hấp</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thụ</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chất</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dinh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dưỡng</a:t>
            </a:r>
            <a:endParaRPr lang="en-US" sz="2000" dirty="0"/>
          </a:p>
        </p:txBody>
      </p:sp>
      <p:sp>
        <p:nvSpPr>
          <p:cNvPr id="13356" name="Text Box 44"/>
          <p:cNvSpPr txBox="1">
            <a:spLocks noChangeArrowheads="1"/>
          </p:cNvSpPr>
          <p:nvPr/>
        </p:nvSpPr>
        <p:spPr bwMode="auto">
          <a:xfrm>
            <a:off x="4876800" y="4114800"/>
            <a:ext cx="3810000" cy="701675"/>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Clr>
                <a:schemeClr val="bg1"/>
              </a:buClr>
              <a:buSzPct val="60000"/>
              <a:buFont typeface="Wingdings" pitchFamily="2" charset="2"/>
              <a:buNone/>
            </a:pPr>
            <a:r>
              <a:rPr lang="en-US" sz="2000">
                <a:effectLst>
                  <a:outerShdw blurRad="38100" dist="38100" dir="2700000" algn="tl">
                    <a:srgbClr val="C0C0C0"/>
                  </a:outerShdw>
                </a:effectLst>
              </a:rPr>
              <a:t>Thực hiện trao đổi khí O</a:t>
            </a:r>
            <a:r>
              <a:rPr lang="en-US" sz="2000" baseline="-25000">
                <a:effectLst>
                  <a:outerShdw blurRad="38100" dist="38100" dir="2700000" algn="tl">
                    <a:srgbClr val="C0C0C0"/>
                  </a:outerShdw>
                </a:effectLst>
              </a:rPr>
              <a:t>2</a:t>
            </a:r>
            <a:r>
              <a:rPr lang="en-US" sz="2000">
                <a:effectLst>
                  <a:outerShdw blurRad="38100" dist="38100" dir="2700000" algn="tl">
                    <a:srgbClr val="C0C0C0"/>
                  </a:outerShdw>
                </a:effectLst>
              </a:rPr>
              <a:t>, CO</a:t>
            </a:r>
            <a:r>
              <a:rPr lang="en-US" sz="2000" baseline="-25000">
                <a:effectLst>
                  <a:outerShdw blurRad="38100" dist="38100" dir="2700000" algn="tl">
                    <a:srgbClr val="C0C0C0"/>
                  </a:outerShdw>
                </a:effectLst>
              </a:rPr>
              <a:t>2</a:t>
            </a:r>
            <a:r>
              <a:rPr lang="en-US" sz="2000">
                <a:effectLst>
                  <a:outerShdw blurRad="38100" dist="38100" dir="2700000" algn="tl">
                    <a:srgbClr val="C0C0C0"/>
                  </a:outerShdw>
                </a:effectLst>
              </a:rPr>
              <a:t> giữa cơ thể với môi trường</a:t>
            </a:r>
            <a:endParaRPr lang="en-US" sz="2000"/>
          </a:p>
        </p:txBody>
      </p:sp>
      <p:sp>
        <p:nvSpPr>
          <p:cNvPr id="13357" name="Text Box 45"/>
          <p:cNvSpPr txBox="1">
            <a:spLocks noChangeArrowheads="1"/>
          </p:cNvSpPr>
          <p:nvPr/>
        </p:nvSpPr>
        <p:spPr bwMode="auto">
          <a:xfrm>
            <a:off x="4800600" y="5072063"/>
            <a:ext cx="4127500" cy="70167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Lọc</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từ</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máu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các</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chất</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thải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để</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thải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ra</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ngoài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bài</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tiết</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nước</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tiểu</a:t>
            </a:r>
            <a:r>
              <a:rPr lang="en-US" sz="2000" dirty="0">
                <a:effectLst>
                  <a:outerShdw blurRad="38100" dist="38100" dir="2700000" algn="tl">
                    <a:srgbClr val="C0C0C0"/>
                  </a:outerShdw>
                </a:effectLst>
              </a:rPr>
              <a:t>)</a:t>
            </a:r>
            <a:endParaRPr lang="en-US" sz="2000" dirty="0"/>
          </a:p>
        </p:txBody>
      </p:sp>
      <p:sp>
        <p:nvSpPr>
          <p:cNvPr id="13358" name="Text Box 46"/>
          <p:cNvSpPr txBox="1">
            <a:spLocks noChangeArrowheads="1"/>
          </p:cNvSpPr>
          <p:nvPr/>
        </p:nvSpPr>
        <p:spPr bwMode="auto">
          <a:xfrm>
            <a:off x="4738688" y="5786438"/>
            <a:ext cx="4191000" cy="70167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err="1">
                <a:effectLst>
                  <a:outerShdw blurRad="38100" dist="38100" dir="2700000" algn="tl">
                    <a:srgbClr val="C0C0C0"/>
                  </a:outerShdw>
                </a:effectLst>
              </a:rPr>
              <a:t>Điều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hoà</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điều</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khiển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hoạt</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động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của</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các</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cơ</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quan</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trong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cơ</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thể</a:t>
            </a:r>
            <a:endParaRPr lang="en-US" sz="2000" dirty="0"/>
          </a:p>
        </p:txBody>
      </p:sp>
      <p:sp>
        <p:nvSpPr>
          <p:cNvPr id="13359" name="Text Box 47"/>
          <p:cNvSpPr txBox="1">
            <a:spLocks noChangeArrowheads="1"/>
          </p:cNvSpPr>
          <p:nvPr/>
        </p:nvSpPr>
        <p:spPr bwMode="auto">
          <a:xfrm>
            <a:off x="1828800" y="3276600"/>
            <a:ext cx="2600325" cy="708025"/>
          </a:xfrm>
          <a:prstGeom prst="rect">
            <a:avLst/>
          </a:prstGeom>
          <a:noFill/>
          <a:ln>
            <a:noFill/>
          </a:ln>
          <a:effectLst/>
          <a:extLst/>
        </p:spPr>
        <p:txBody>
          <a:bodyPr>
            <a:spAutoFit/>
          </a:bodyPr>
          <a:lstStyle/>
          <a:p>
            <a:pPr algn="just">
              <a:buClr>
                <a:schemeClr val="bg1"/>
              </a:buClr>
              <a:buSzPct val="60000"/>
              <a:buFont typeface="Wingdings" pitchFamily="2" charset="2"/>
              <a:buNone/>
              <a:defRPr/>
            </a:pPr>
            <a:r>
              <a:rPr lang="en-US" sz="2000" dirty="0">
                <a:effectLst>
                  <a:outerShdw blurRad="38100" dist="38100" dir="2700000" algn="tl">
                    <a:srgbClr val="C0C0C0"/>
                  </a:outerShdw>
                </a:effectLst>
              </a:rPr>
              <a:t>Tim </a:t>
            </a:r>
            <a:r>
              <a:rPr lang="en-US" sz="2000" dirty="0" err="1">
                <a:effectLst>
                  <a:outerShdw blurRad="38100" dist="38100" dir="2700000" algn="tl">
                    <a:srgbClr val="C0C0C0"/>
                  </a:outerShdw>
                </a:effectLst>
              </a:rPr>
              <a:t>và</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hệ</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thống</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mạch</a:t>
            </a:r>
            <a:r>
              <a:rPr lang="en-US" sz="2000" dirty="0">
                <a:effectLst>
                  <a:outerShdw blurRad="38100" dist="38100" dir="2700000" algn="tl">
                    <a:srgbClr val="C0C0C0"/>
                  </a:outerShdw>
                </a:effectLst>
              </a:rPr>
              <a:t> </a:t>
            </a:r>
            <a:r>
              <a:rPr lang="en-US" sz="2000" dirty="0" err="1">
                <a:effectLst>
                  <a:outerShdw blurRad="38100" dist="38100" dir="2700000" algn="tl">
                    <a:srgbClr val="C0C0C0"/>
                  </a:outerShdw>
                </a:effectLst>
              </a:rPr>
              <a:t>máu</a:t>
            </a:r>
            <a:endParaRPr lang="en-US" sz="2000" dirty="0"/>
          </a:p>
        </p:txBody>
      </p:sp>
      <p:sp>
        <p:nvSpPr>
          <p:cNvPr id="13360" name="Text Box 48"/>
          <p:cNvSpPr txBox="1">
            <a:spLocks noChangeArrowheads="1"/>
          </p:cNvSpPr>
          <p:nvPr/>
        </p:nvSpPr>
        <p:spPr bwMode="auto">
          <a:xfrm>
            <a:off x="4533900" y="3071813"/>
            <a:ext cx="4502150" cy="1006475"/>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Clr>
                <a:schemeClr val="bg1"/>
              </a:buClr>
              <a:buSzPct val="60000"/>
              <a:buFont typeface="Wingdings" pitchFamily="2" charset="2"/>
              <a:buNone/>
            </a:pPr>
            <a:r>
              <a:rPr lang="en-US" sz="2000">
                <a:effectLst>
                  <a:outerShdw blurRad="38100" dist="38100" dir="2700000" algn="tl">
                    <a:srgbClr val="C0C0C0"/>
                  </a:outerShdw>
                </a:effectLst>
              </a:rPr>
              <a:t>Vận chuyển chất dinh dưỡng, oxi tới các tế bào ,vận chuyển các chất thải, CO</a:t>
            </a:r>
            <a:r>
              <a:rPr lang="en-US" sz="2000" baseline="-25000">
                <a:effectLst>
                  <a:outerShdw blurRad="38100" dist="38100" dir="2700000" algn="tl">
                    <a:srgbClr val="C0C0C0"/>
                  </a:outerShdw>
                </a:effectLst>
              </a:rPr>
              <a:t>2</a:t>
            </a:r>
            <a:r>
              <a:rPr lang="en-US" sz="2000">
                <a:effectLst>
                  <a:outerShdw blurRad="38100" dist="38100" dir="2700000" algn="tl">
                    <a:srgbClr val="C0C0C0"/>
                  </a:outerShdw>
                </a:effectLst>
              </a:rPr>
              <a:t> từ tế bào tới cơ quan bài tiết</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49"/>
                                        </p:tgtEl>
                                        <p:attrNameLst>
                                          <p:attrName>style.visibility</p:attrName>
                                        </p:attrNameLst>
                                      </p:cBhvr>
                                      <p:to>
                                        <p:strVal val="visible"/>
                                      </p:to>
                                    </p:set>
                                    <p:anim calcmode="discrete" valueType="clr">
                                      <p:cBhvr override="childStyle">
                                        <p:cTn id="7" dur="80"/>
                                        <p:tgtEl>
                                          <p:spTgt spid="133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49"/>
                                        </p:tgtEl>
                                        <p:attrNameLst>
                                          <p:attrName>fillcolor</p:attrName>
                                        </p:attrNameLst>
                                      </p:cBhvr>
                                      <p:tavLst>
                                        <p:tav tm="0">
                                          <p:val>
                                            <p:clrVal>
                                              <a:schemeClr val="accent2"/>
                                            </p:clrVal>
                                          </p:val>
                                        </p:tav>
                                        <p:tav tm="50000">
                                          <p:val>
                                            <p:clrVal>
                                              <a:schemeClr val="hlink"/>
                                            </p:clrVal>
                                          </p:val>
                                        </p:tav>
                                      </p:tavLst>
                                    </p:anim>
                                    <p:set>
                                      <p:cBhvr>
                                        <p:cTn id="9" dur="80"/>
                                        <p:tgtEl>
                                          <p:spTgt spid="1334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350"/>
                                        </p:tgtEl>
                                        <p:attrNameLst>
                                          <p:attrName>style.visibility</p:attrName>
                                        </p:attrNameLst>
                                      </p:cBhvr>
                                      <p:to>
                                        <p:strVal val="visible"/>
                                      </p:to>
                                    </p:set>
                                    <p:anim calcmode="discrete" valueType="clr">
                                      <p:cBhvr override="childStyle">
                                        <p:cTn id="14" dur="80"/>
                                        <p:tgtEl>
                                          <p:spTgt spid="1335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50"/>
                                        </p:tgtEl>
                                        <p:attrNameLst>
                                          <p:attrName>fillcolor</p:attrName>
                                        </p:attrNameLst>
                                      </p:cBhvr>
                                      <p:tavLst>
                                        <p:tav tm="0">
                                          <p:val>
                                            <p:clrVal>
                                              <a:schemeClr val="accent2"/>
                                            </p:clrVal>
                                          </p:val>
                                        </p:tav>
                                        <p:tav tm="50000">
                                          <p:val>
                                            <p:clrVal>
                                              <a:schemeClr val="hlink"/>
                                            </p:clrVal>
                                          </p:val>
                                        </p:tav>
                                      </p:tavLst>
                                    </p:anim>
                                    <p:set>
                                      <p:cBhvr>
                                        <p:cTn id="16" dur="80"/>
                                        <p:tgtEl>
                                          <p:spTgt spid="1335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351"/>
                                        </p:tgtEl>
                                        <p:attrNameLst>
                                          <p:attrName>style.visibility</p:attrName>
                                        </p:attrNameLst>
                                      </p:cBhvr>
                                      <p:to>
                                        <p:strVal val="visible"/>
                                      </p:to>
                                    </p:set>
                                    <p:anim calcmode="discrete" valueType="clr">
                                      <p:cBhvr override="childStyle">
                                        <p:cTn id="21" dur="80"/>
                                        <p:tgtEl>
                                          <p:spTgt spid="1335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351"/>
                                        </p:tgtEl>
                                        <p:attrNameLst>
                                          <p:attrName>fillcolor</p:attrName>
                                        </p:attrNameLst>
                                      </p:cBhvr>
                                      <p:tavLst>
                                        <p:tav tm="0">
                                          <p:val>
                                            <p:clrVal>
                                              <a:schemeClr val="accent2"/>
                                            </p:clrVal>
                                          </p:val>
                                        </p:tav>
                                        <p:tav tm="50000">
                                          <p:val>
                                            <p:clrVal>
                                              <a:schemeClr val="hlink"/>
                                            </p:clrVal>
                                          </p:val>
                                        </p:tav>
                                      </p:tavLst>
                                    </p:anim>
                                    <p:set>
                                      <p:cBhvr>
                                        <p:cTn id="23" dur="80"/>
                                        <p:tgtEl>
                                          <p:spTgt spid="13351"/>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355"/>
                                        </p:tgtEl>
                                        <p:attrNameLst>
                                          <p:attrName>style.visibility</p:attrName>
                                        </p:attrNameLst>
                                      </p:cBhvr>
                                      <p:to>
                                        <p:strVal val="visible"/>
                                      </p:to>
                                    </p:set>
                                    <p:anim calcmode="discrete" valueType="clr">
                                      <p:cBhvr override="childStyle">
                                        <p:cTn id="28" dur="80"/>
                                        <p:tgtEl>
                                          <p:spTgt spid="1335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355"/>
                                        </p:tgtEl>
                                        <p:attrNameLst>
                                          <p:attrName>fillcolor</p:attrName>
                                        </p:attrNameLst>
                                      </p:cBhvr>
                                      <p:tavLst>
                                        <p:tav tm="0">
                                          <p:val>
                                            <p:clrVal>
                                              <a:schemeClr val="accent2"/>
                                            </p:clrVal>
                                          </p:val>
                                        </p:tav>
                                        <p:tav tm="50000">
                                          <p:val>
                                            <p:clrVal>
                                              <a:schemeClr val="hlink"/>
                                            </p:clrVal>
                                          </p:val>
                                        </p:tav>
                                      </p:tavLst>
                                    </p:anim>
                                    <p:set>
                                      <p:cBhvr>
                                        <p:cTn id="30" dur="80"/>
                                        <p:tgtEl>
                                          <p:spTgt spid="1335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3359"/>
                                        </p:tgtEl>
                                        <p:attrNameLst>
                                          <p:attrName>style.visibility</p:attrName>
                                        </p:attrNameLst>
                                      </p:cBhvr>
                                      <p:to>
                                        <p:strVal val="visible"/>
                                      </p:to>
                                    </p:set>
                                    <p:anim calcmode="discrete" valueType="clr">
                                      <p:cBhvr override="childStyle">
                                        <p:cTn id="35" dur="80"/>
                                        <p:tgtEl>
                                          <p:spTgt spid="1335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359"/>
                                        </p:tgtEl>
                                        <p:attrNameLst>
                                          <p:attrName>fillcolor</p:attrName>
                                        </p:attrNameLst>
                                      </p:cBhvr>
                                      <p:tavLst>
                                        <p:tav tm="0">
                                          <p:val>
                                            <p:clrVal>
                                              <a:schemeClr val="accent2"/>
                                            </p:clrVal>
                                          </p:val>
                                        </p:tav>
                                        <p:tav tm="50000">
                                          <p:val>
                                            <p:clrVal>
                                              <a:schemeClr val="hlink"/>
                                            </p:clrVal>
                                          </p:val>
                                        </p:tav>
                                      </p:tavLst>
                                    </p:anim>
                                    <p:set>
                                      <p:cBhvr>
                                        <p:cTn id="37" dur="80"/>
                                        <p:tgtEl>
                                          <p:spTgt spid="13359"/>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360"/>
                                        </p:tgtEl>
                                        <p:attrNameLst>
                                          <p:attrName>style.visibility</p:attrName>
                                        </p:attrNameLst>
                                      </p:cBhvr>
                                      <p:to>
                                        <p:strVal val="visible"/>
                                      </p:to>
                                    </p:set>
                                    <p:anim calcmode="discrete" valueType="clr">
                                      <p:cBhvr override="childStyle">
                                        <p:cTn id="42" dur="80"/>
                                        <p:tgtEl>
                                          <p:spTgt spid="13360"/>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360"/>
                                        </p:tgtEl>
                                        <p:attrNameLst>
                                          <p:attrName>fillcolor</p:attrName>
                                        </p:attrNameLst>
                                      </p:cBhvr>
                                      <p:tavLst>
                                        <p:tav tm="0">
                                          <p:val>
                                            <p:clrVal>
                                              <a:schemeClr val="accent2"/>
                                            </p:clrVal>
                                          </p:val>
                                        </p:tav>
                                        <p:tav tm="50000">
                                          <p:val>
                                            <p:clrVal>
                                              <a:schemeClr val="hlink"/>
                                            </p:clrVal>
                                          </p:val>
                                        </p:tav>
                                      </p:tavLst>
                                    </p:anim>
                                    <p:set>
                                      <p:cBhvr>
                                        <p:cTn id="44" dur="80"/>
                                        <p:tgtEl>
                                          <p:spTgt spid="13360"/>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3352"/>
                                        </p:tgtEl>
                                        <p:attrNameLst>
                                          <p:attrName>style.visibility</p:attrName>
                                        </p:attrNameLst>
                                      </p:cBhvr>
                                      <p:to>
                                        <p:strVal val="visible"/>
                                      </p:to>
                                    </p:set>
                                    <p:anim calcmode="discrete" valueType="clr">
                                      <p:cBhvr override="childStyle">
                                        <p:cTn id="49" dur="80"/>
                                        <p:tgtEl>
                                          <p:spTgt spid="1335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352"/>
                                        </p:tgtEl>
                                        <p:attrNameLst>
                                          <p:attrName>fillcolor</p:attrName>
                                        </p:attrNameLst>
                                      </p:cBhvr>
                                      <p:tavLst>
                                        <p:tav tm="0">
                                          <p:val>
                                            <p:clrVal>
                                              <a:schemeClr val="accent2"/>
                                            </p:clrVal>
                                          </p:val>
                                        </p:tav>
                                        <p:tav tm="50000">
                                          <p:val>
                                            <p:clrVal>
                                              <a:schemeClr val="hlink"/>
                                            </p:clrVal>
                                          </p:val>
                                        </p:tav>
                                      </p:tavLst>
                                    </p:anim>
                                    <p:set>
                                      <p:cBhvr>
                                        <p:cTn id="51" dur="80"/>
                                        <p:tgtEl>
                                          <p:spTgt spid="13352"/>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3356"/>
                                        </p:tgtEl>
                                        <p:attrNameLst>
                                          <p:attrName>style.visibility</p:attrName>
                                        </p:attrNameLst>
                                      </p:cBhvr>
                                      <p:to>
                                        <p:strVal val="visible"/>
                                      </p:to>
                                    </p:set>
                                    <p:anim calcmode="discrete" valueType="clr">
                                      <p:cBhvr override="childStyle">
                                        <p:cTn id="56" dur="80"/>
                                        <p:tgtEl>
                                          <p:spTgt spid="13356"/>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3356"/>
                                        </p:tgtEl>
                                        <p:attrNameLst>
                                          <p:attrName>fillcolor</p:attrName>
                                        </p:attrNameLst>
                                      </p:cBhvr>
                                      <p:tavLst>
                                        <p:tav tm="0">
                                          <p:val>
                                            <p:clrVal>
                                              <a:schemeClr val="accent2"/>
                                            </p:clrVal>
                                          </p:val>
                                        </p:tav>
                                        <p:tav tm="50000">
                                          <p:val>
                                            <p:clrVal>
                                              <a:schemeClr val="hlink"/>
                                            </p:clrVal>
                                          </p:val>
                                        </p:tav>
                                      </p:tavLst>
                                    </p:anim>
                                    <p:set>
                                      <p:cBhvr>
                                        <p:cTn id="58" dur="80"/>
                                        <p:tgtEl>
                                          <p:spTgt spid="13356"/>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3353"/>
                                        </p:tgtEl>
                                        <p:attrNameLst>
                                          <p:attrName>style.visibility</p:attrName>
                                        </p:attrNameLst>
                                      </p:cBhvr>
                                      <p:to>
                                        <p:strVal val="visible"/>
                                      </p:to>
                                    </p:set>
                                    <p:anim calcmode="discrete" valueType="clr">
                                      <p:cBhvr override="childStyle">
                                        <p:cTn id="63" dur="80"/>
                                        <p:tgtEl>
                                          <p:spTgt spid="13353"/>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3353"/>
                                        </p:tgtEl>
                                        <p:attrNameLst>
                                          <p:attrName>fillcolor</p:attrName>
                                        </p:attrNameLst>
                                      </p:cBhvr>
                                      <p:tavLst>
                                        <p:tav tm="0">
                                          <p:val>
                                            <p:clrVal>
                                              <a:schemeClr val="accent2"/>
                                            </p:clrVal>
                                          </p:val>
                                        </p:tav>
                                        <p:tav tm="50000">
                                          <p:val>
                                            <p:clrVal>
                                              <a:schemeClr val="hlink"/>
                                            </p:clrVal>
                                          </p:val>
                                        </p:tav>
                                      </p:tavLst>
                                    </p:anim>
                                    <p:set>
                                      <p:cBhvr>
                                        <p:cTn id="65" dur="80"/>
                                        <p:tgtEl>
                                          <p:spTgt spid="13353"/>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3357"/>
                                        </p:tgtEl>
                                        <p:attrNameLst>
                                          <p:attrName>style.visibility</p:attrName>
                                        </p:attrNameLst>
                                      </p:cBhvr>
                                      <p:to>
                                        <p:strVal val="visible"/>
                                      </p:to>
                                    </p:set>
                                    <p:anim calcmode="discrete" valueType="clr">
                                      <p:cBhvr override="childStyle">
                                        <p:cTn id="70" dur="80"/>
                                        <p:tgtEl>
                                          <p:spTgt spid="13357"/>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3357"/>
                                        </p:tgtEl>
                                        <p:attrNameLst>
                                          <p:attrName>fillcolor</p:attrName>
                                        </p:attrNameLst>
                                      </p:cBhvr>
                                      <p:tavLst>
                                        <p:tav tm="0">
                                          <p:val>
                                            <p:clrVal>
                                              <a:schemeClr val="accent2"/>
                                            </p:clrVal>
                                          </p:val>
                                        </p:tav>
                                        <p:tav tm="50000">
                                          <p:val>
                                            <p:clrVal>
                                              <a:schemeClr val="hlink"/>
                                            </p:clrVal>
                                          </p:val>
                                        </p:tav>
                                      </p:tavLst>
                                    </p:anim>
                                    <p:set>
                                      <p:cBhvr>
                                        <p:cTn id="72" dur="80"/>
                                        <p:tgtEl>
                                          <p:spTgt spid="13357"/>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3354"/>
                                        </p:tgtEl>
                                        <p:attrNameLst>
                                          <p:attrName>style.visibility</p:attrName>
                                        </p:attrNameLst>
                                      </p:cBhvr>
                                      <p:to>
                                        <p:strVal val="visible"/>
                                      </p:to>
                                    </p:set>
                                    <p:anim calcmode="discrete" valueType="clr">
                                      <p:cBhvr override="childStyle">
                                        <p:cTn id="77" dur="80"/>
                                        <p:tgtEl>
                                          <p:spTgt spid="13354"/>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3354"/>
                                        </p:tgtEl>
                                        <p:attrNameLst>
                                          <p:attrName>fillcolor</p:attrName>
                                        </p:attrNameLst>
                                      </p:cBhvr>
                                      <p:tavLst>
                                        <p:tav tm="0">
                                          <p:val>
                                            <p:clrVal>
                                              <a:schemeClr val="accent2"/>
                                            </p:clrVal>
                                          </p:val>
                                        </p:tav>
                                        <p:tav tm="50000">
                                          <p:val>
                                            <p:clrVal>
                                              <a:schemeClr val="hlink"/>
                                            </p:clrVal>
                                          </p:val>
                                        </p:tav>
                                      </p:tavLst>
                                    </p:anim>
                                    <p:set>
                                      <p:cBhvr>
                                        <p:cTn id="79" dur="80"/>
                                        <p:tgtEl>
                                          <p:spTgt spid="13354"/>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13358"/>
                                        </p:tgtEl>
                                        <p:attrNameLst>
                                          <p:attrName>style.visibility</p:attrName>
                                        </p:attrNameLst>
                                      </p:cBhvr>
                                      <p:to>
                                        <p:strVal val="visible"/>
                                      </p:to>
                                    </p:set>
                                    <p:anim calcmode="discrete" valueType="clr">
                                      <p:cBhvr override="childStyle">
                                        <p:cTn id="84" dur="80"/>
                                        <p:tgtEl>
                                          <p:spTgt spid="13358"/>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3358"/>
                                        </p:tgtEl>
                                        <p:attrNameLst>
                                          <p:attrName>fillcolor</p:attrName>
                                        </p:attrNameLst>
                                      </p:cBhvr>
                                      <p:tavLst>
                                        <p:tav tm="0">
                                          <p:val>
                                            <p:clrVal>
                                              <a:schemeClr val="accent2"/>
                                            </p:clrVal>
                                          </p:val>
                                        </p:tav>
                                        <p:tav tm="50000">
                                          <p:val>
                                            <p:clrVal>
                                              <a:schemeClr val="hlink"/>
                                            </p:clrVal>
                                          </p:val>
                                        </p:tav>
                                      </p:tavLst>
                                    </p:anim>
                                    <p:set>
                                      <p:cBhvr>
                                        <p:cTn id="86" dur="80"/>
                                        <p:tgtEl>
                                          <p:spTgt spid="133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9" grpId="0"/>
      <p:bldP spid="13350" grpId="0"/>
      <p:bldP spid="13351" grpId="0"/>
      <p:bldP spid="13352" grpId="0"/>
      <p:bldP spid="13353" grpId="0"/>
      <p:bldP spid="13354" grpId="0"/>
      <p:bldP spid="13355" grpId="0"/>
      <p:bldP spid="13356" grpId="0"/>
      <p:bldP spid="13357" grpId="0"/>
      <p:bldP spid="13358" grpId="0"/>
      <p:bldP spid="13359" grpId="0"/>
      <p:bldP spid="133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1066800" y="609600"/>
            <a:ext cx="8077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000">
                <a:solidFill>
                  <a:srgbClr val="FF0000"/>
                </a:solidFill>
              </a:rPr>
              <a:t>Ngoài các hệ cơ quan trên trong cơ thể còn có các hệ cơ quan nào ?</a:t>
            </a:r>
          </a:p>
        </p:txBody>
      </p:sp>
      <p:sp>
        <p:nvSpPr>
          <p:cNvPr id="10246" name="Text Box 6"/>
          <p:cNvSpPr txBox="1">
            <a:spLocks noChangeArrowheads="1"/>
          </p:cNvSpPr>
          <p:nvPr/>
        </p:nvSpPr>
        <p:spPr bwMode="auto">
          <a:xfrm>
            <a:off x="320166" y="3068960"/>
            <a:ext cx="8839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a:t>Ngoài các hệ cơ quan trên trong cơ thể còn có  da, các giác quan, </a:t>
            </a:r>
            <a:r>
              <a:rPr lang="en-US" sz="3600" i="1"/>
              <a:t>hệ sinh dục và hệ nội tiết</a:t>
            </a:r>
            <a:r>
              <a:rPr lang="en-US" sz="3600"/>
              <a:t> </a:t>
            </a:r>
          </a:p>
        </p:txBody>
      </p:sp>
      <p:pic>
        <p:nvPicPr>
          <p:cNvPr id="10272" name="Picture 32" descr="D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849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3"/>
          <p:cNvGrpSpPr>
            <a:grpSpLocks/>
          </p:cNvGrpSpPr>
          <p:nvPr/>
        </p:nvGrpSpPr>
        <p:grpSpPr bwMode="auto">
          <a:xfrm>
            <a:off x="142875" y="5308600"/>
            <a:ext cx="8848725" cy="1473200"/>
            <a:chOff x="96" y="3360"/>
            <a:chExt cx="5574" cy="928"/>
          </a:xfrm>
        </p:grpSpPr>
        <p:pic>
          <p:nvPicPr>
            <p:cNvPr id="17414" name="Picture 4" descr="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417"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7418"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0272"/>
                                        </p:tgtEl>
                                        <p:attrNameLst>
                                          <p:attrName>style.visibility</p:attrName>
                                        </p:attrNameLst>
                                      </p:cBhvr>
                                      <p:to>
                                        <p:strVal val="visible"/>
                                      </p:to>
                                    </p:set>
                                    <p:anim calcmode="lin" valueType="num">
                                      <p:cBhvr>
                                        <p:cTn id="7" dur="1000" fill="hold"/>
                                        <p:tgtEl>
                                          <p:spTgt spid="10272"/>
                                        </p:tgtEl>
                                        <p:attrNameLst>
                                          <p:attrName>ppt_w</p:attrName>
                                        </p:attrNameLst>
                                      </p:cBhvr>
                                      <p:tavLst>
                                        <p:tav tm="0">
                                          <p:val>
                                            <p:strVal val="#ppt_w*0.70"/>
                                          </p:val>
                                        </p:tav>
                                        <p:tav tm="100000">
                                          <p:val>
                                            <p:strVal val="#ppt_w"/>
                                          </p:val>
                                        </p:tav>
                                      </p:tavLst>
                                    </p:anim>
                                    <p:anim calcmode="lin" valueType="num">
                                      <p:cBhvr>
                                        <p:cTn id="8" dur="1000" fill="hold"/>
                                        <p:tgtEl>
                                          <p:spTgt spid="10272"/>
                                        </p:tgtEl>
                                        <p:attrNameLst>
                                          <p:attrName>ppt_h</p:attrName>
                                        </p:attrNameLst>
                                      </p:cBhvr>
                                      <p:tavLst>
                                        <p:tav tm="0">
                                          <p:val>
                                            <p:strVal val="#ppt_h"/>
                                          </p:val>
                                        </p:tav>
                                        <p:tav tm="100000">
                                          <p:val>
                                            <p:strVal val="#ppt_h"/>
                                          </p:val>
                                        </p:tav>
                                      </p:tavLst>
                                    </p:anim>
                                    <p:animEffect transition="in" filter="fade">
                                      <p:cBhvr>
                                        <p:cTn id="9" dur="1000"/>
                                        <p:tgtEl>
                                          <p:spTgt spid="102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5"/>
                                        </p:tgtEl>
                                        <p:attrNameLst>
                                          <p:attrName>style.visibility</p:attrName>
                                        </p:attrNameLst>
                                      </p:cBhvr>
                                      <p:to>
                                        <p:strVal val="visible"/>
                                      </p:to>
                                    </p:set>
                                    <p:anim calcmode="discrete" valueType="clr">
                                      <p:cBhvr override="childStyle">
                                        <p:cTn id="14" dur="80"/>
                                        <p:tgtEl>
                                          <p:spTgt spid="1024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5"/>
                                        </p:tgtEl>
                                        <p:attrNameLst>
                                          <p:attrName>fillcolor</p:attrName>
                                        </p:attrNameLst>
                                      </p:cBhvr>
                                      <p:tavLst>
                                        <p:tav tm="0">
                                          <p:val>
                                            <p:clrVal>
                                              <a:schemeClr val="accent2"/>
                                            </p:clrVal>
                                          </p:val>
                                        </p:tav>
                                        <p:tav tm="50000">
                                          <p:val>
                                            <p:clrVal>
                                              <a:schemeClr val="hlink"/>
                                            </p:clrVal>
                                          </p:val>
                                        </p:tav>
                                      </p:tavLst>
                                    </p:anim>
                                    <p:set>
                                      <p:cBhvr>
                                        <p:cTn id="16" dur="80"/>
                                        <p:tgtEl>
                                          <p:spTgt spid="1024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6"/>
                                        </p:tgtEl>
                                        <p:attrNameLst>
                                          <p:attrName>style.visibility</p:attrName>
                                        </p:attrNameLst>
                                      </p:cBhvr>
                                      <p:to>
                                        <p:strVal val="visible"/>
                                      </p:to>
                                    </p:set>
                                    <p:anim calcmode="discrete" valueType="clr">
                                      <p:cBhvr override="childStyle">
                                        <p:cTn id="21"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6"/>
                                        </p:tgtEl>
                                        <p:attrNameLst>
                                          <p:attrName>fillcolor</p:attrName>
                                        </p:attrNameLst>
                                      </p:cBhvr>
                                      <p:tavLst>
                                        <p:tav tm="0">
                                          <p:val>
                                            <p:clrVal>
                                              <a:schemeClr val="accent2"/>
                                            </p:clrVal>
                                          </p:val>
                                        </p:tav>
                                        <p:tav tm="50000">
                                          <p:val>
                                            <p:clrVal>
                                              <a:schemeClr val="hlink"/>
                                            </p:clrVal>
                                          </p:val>
                                        </p:tav>
                                      </p:tavLst>
                                    </p:anim>
                                    <p:set>
                                      <p:cBhvr>
                                        <p:cTn id="23" dur="80"/>
                                        <p:tgtEl>
                                          <p:spTgt spid="102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85813" y="785813"/>
            <a:ext cx="742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t>Tiểu kết</a:t>
            </a:r>
            <a:endParaRPr lang="vi-VN" sz="2800"/>
          </a:p>
        </p:txBody>
      </p:sp>
      <p:sp>
        <p:nvSpPr>
          <p:cNvPr id="5" name="TextBox 4"/>
          <p:cNvSpPr txBox="1">
            <a:spLocks noChangeArrowheads="1"/>
          </p:cNvSpPr>
          <p:nvPr/>
        </p:nvSpPr>
        <p:spPr bwMode="auto">
          <a:xfrm>
            <a:off x="1331640" y="2276872"/>
            <a:ext cx="72866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Cơ thể người gồm các hệ cơ quan:</a:t>
            </a:r>
          </a:p>
          <a:p>
            <a:pPr eaLnBrk="1" hangingPunct="1"/>
            <a:r>
              <a:rPr lang="en-US" sz="2800"/>
              <a:t>-Hệ vận động, hệ tiêu hóa, hệ tuần hoàn, hệ hô hấp, hệ bài tiết, hệ thần kinh, hệ sinh dục</a:t>
            </a:r>
          </a:p>
          <a:p>
            <a:pPr eaLnBrk="1" hangingPunct="1"/>
            <a:r>
              <a:rPr lang="en-US" sz="2800"/>
              <a:t>- Ngoài ra còn có da và hệ nội tiết</a:t>
            </a:r>
            <a:endParaRPr lang="vi-VN"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588" y="765175"/>
            <a:ext cx="914400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solidFill>
                  <a:srgbClr val="0000FF"/>
                </a:solidFill>
                <a:latin typeface="Times New Roman" pitchFamily="18" charset="0"/>
              </a:rPr>
              <a:t>II. SỰ PHỐI HỢP HOẠT ĐỘNG CỦA CÁC CƠ QUAN </a:t>
            </a:r>
          </a:p>
        </p:txBody>
      </p:sp>
      <p:sp>
        <p:nvSpPr>
          <p:cNvPr id="12" name="Text Box 8"/>
          <p:cNvSpPr txBox="1">
            <a:spLocks noChangeArrowheads="1"/>
          </p:cNvSpPr>
          <p:nvPr/>
        </p:nvSpPr>
        <p:spPr bwMode="auto">
          <a:xfrm>
            <a:off x="331788" y="1700213"/>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buFont typeface="Wingdings" pitchFamily="2" charset="2"/>
              <a:buChar char="Ø"/>
            </a:pPr>
            <a:r>
              <a:rPr lang="en-US" sz="3200">
                <a:solidFill>
                  <a:srgbClr val="0000FF"/>
                </a:solidFill>
                <a:latin typeface="Times New Roman" pitchFamily="18" charset="0"/>
              </a:rPr>
              <a:t> Các cơ quan trong cơ thể là một khối thống nhất, có sự phối hợp hoạt động với nhau.</a:t>
            </a:r>
            <a:endParaRPr lang="en-US" sz="3200">
              <a:solidFill>
                <a:srgbClr val="FF0000"/>
              </a:solidFill>
              <a:latin typeface="Times New Roman" pitchFamily="18" charset="0"/>
            </a:endParaRPr>
          </a:p>
        </p:txBody>
      </p:sp>
      <p:sp>
        <p:nvSpPr>
          <p:cNvPr id="10" name="Text Box 32"/>
          <p:cNvSpPr txBox="1">
            <a:spLocks noChangeArrowheads="1"/>
          </p:cNvSpPr>
          <p:nvPr/>
        </p:nvSpPr>
        <p:spPr bwMode="auto">
          <a:xfrm>
            <a:off x="188913" y="3141663"/>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buFont typeface="Wingdings" pitchFamily="2" charset="2"/>
              <a:buChar char="Ø"/>
            </a:pPr>
            <a:r>
              <a:rPr lang="en-US" sz="3600">
                <a:solidFill>
                  <a:srgbClr val="0000FF"/>
                </a:solidFill>
                <a:latin typeface="Times New Roman" pitchFamily="18" charset="0"/>
              </a:rPr>
              <a:t> dưới sự điều khiển của hệ thần kinh và hệ nội tiết.</a:t>
            </a:r>
          </a:p>
        </p:txBody>
      </p:sp>
      <p:grpSp>
        <p:nvGrpSpPr>
          <p:cNvPr id="19461" name="Group 3"/>
          <p:cNvGrpSpPr>
            <a:grpSpLocks/>
          </p:cNvGrpSpPr>
          <p:nvPr/>
        </p:nvGrpSpPr>
        <p:grpSpPr bwMode="auto">
          <a:xfrm>
            <a:off x="142875" y="5308600"/>
            <a:ext cx="8848725" cy="1473200"/>
            <a:chOff x="96" y="3360"/>
            <a:chExt cx="5574" cy="928"/>
          </a:xfrm>
        </p:grpSpPr>
        <p:pic>
          <p:nvPicPr>
            <p:cNvPr id="19462" name="Picture 4"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9465"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9466"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274638"/>
            <a:ext cx="9144000" cy="1143000"/>
          </a:xfrm>
        </p:spPr>
        <p:txBody>
          <a:bodyPr>
            <a:normAutofit fontScale="90000"/>
          </a:bodyPr>
          <a:lstStyle/>
          <a:p>
            <a:pPr eaLnBrk="1" hangingPunct="1"/>
            <a:r>
              <a:rPr lang="en-US" sz="2800" smtClean="0"/>
              <a:t>Thảo luận nhóm: Quan sát hình bên dưới ( hình 2-3 sgk trang 9), hãy cho biết các mũi tên nối từ hệ thần kinh và hệ nội tiết tới các hệ cơ quan có ý nghĩa gì.</a:t>
            </a:r>
          </a:p>
        </p:txBody>
      </p:sp>
      <p:sp>
        <p:nvSpPr>
          <p:cNvPr id="34821" name="Rectangle 5"/>
          <p:cNvSpPr>
            <a:spLocks noChangeArrowheads="1"/>
          </p:cNvSpPr>
          <p:nvPr/>
        </p:nvSpPr>
        <p:spPr bwMode="auto">
          <a:xfrm>
            <a:off x="5486400" y="1752600"/>
            <a:ext cx="3124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Hệ thần kinh và hệ nội tiết</a:t>
            </a:r>
          </a:p>
        </p:txBody>
      </p:sp>
      <p:sp>
        <p:nvSpPr>
          <p:cNvPr id="34822" name="Rectangle 6"/>
          <p:cNvSpPr>
            <a:spLocks noChangeArrowheads="1"/>
          </p:cNvSpPr>
          <p:nvPr/>
        </p:nvSpPr>
        <p:spPr bwMode="auto">
          <a:xfrm>
            <a:off x="3200400" y="2590800"/>
            <a:ext cx="1981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Hệ tiêu hóa</a:t>
            </a:r>
          </a:p>
        </p:txBody>
      </p:sp>
      <p:sp>
        <p:nvSpPr>
          <p:cNvPr id="34823" name="Rectangle 7"/>
          <p:cNvSpPr>
            <a:spLocks noChangeArrowheads="1"/>
          </p:cNvSpPr>
          <p:nvPr/>
        </p:nvSpPr>
        <p:spPr bwMode="auto">
          <a:xfrm>
            <a:off x="3276600" y="3581400"/>
            <a:ext cx="1828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4824" name="Rectangle 8"/>
          <p:cNvSpPr>
            <a:spLocks noChangeArrowheads="1"/>
          </p:cNvSpPr>
          <p:nvPr/>
        </p:nvSpPr>
        <p:spPr bwMode="auto">
          <a:xfrm>
            <a:off x="3200400" y="3581400"/>
            <a:ext cx="2057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Hệ tuần hoàn</a:t>
            </a:r>
          </a:p>
        </p:txBody>
      </p:sp>
      <p:sp>
        <p:nvSpPr>
          <p:cNvPr id="34827" name="Rectangle 11"/>
          <p:cNvSpPr>
            <a:spLocks noChangeArrowheads="1"/>
          </p:cNvSpPr>
          <p:nvPr/>
        </p:nvSpPr>
        <p:spPr bwMode="auto">
          <a:xfrm>
            <a:off x="3200400" y="4648200"/>
            <a:ext cx="2057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Hệ vận động</a:t>
            </a:r>
          </a:p>
        </p:txBody>
      </p:sp>
      <p:sp>
        <p:nvSpPr>
          <p:cNvPr id="34828" name="Rectangle 12"/>
          <p:cNvSpPr>
            <a:spLocks noChangeArrowheads="1"/>
          </p:cNvSpPr>
          <p:nvPr/>
        </p:nvSpPr>
        <p:spPr bwMode="auto">
          <a:xfrm>
            <a:off x="6096000" y="3505200"/>
            <a:ext cx="18288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Hệ bài tiết</a:t>
            </a:r>
          </a:p>
        </p:txBody>
      </p:sp>
      <p:sp>
        <p:nvSpPr>
          <p:cNvPr id="34829" name="Rectangle 13"/>
          <p:cNvSpPr>
            <a:spLocks noChangeArrowheads="1"/>
          </p:cNvSpPr>
          <p:nvPr/>
        </p:nvSpPr>
        <p:spPr bwMode="auto">
          <a:xfrm>
            <a:off x="304800" y="3124200"/>
            <a:ext cx="1905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Hệ hô hấp</a:t>
            </a:r>
          </a:p>
        </p:txBody>
      </p:sp>
      <p:sp>
        <p:nvSpPr>
          <p:cNvPr id="34833" name="Line 17"/>
          <p:cNvSpPr>
            <a:spLocks noChangeShapeType="1"/>
          </p:cNvSpPr>
          <p:nvPr/>
        </p:nvSpPr>
        <p:spPr bwMode="auto">
          <a:xfrm flipH="1">
            <a:off x="1447800" y="1981200"/>
            <a:ext cx="403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Line 18"/>
          <p:cNvSpPr>
            <a:spLocks noChangeShapeType="1"/>
          </p:cNvSpPr>
          <p:nvPr/>
        </p:nvSpPr>
        <p:spPr bwMode="auto">
          <a:xfrm>
            <a:off x="1447800" y="1981200"/>
            <a:ext cx="0" cy="1143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19"/>
          <p:cNvSpPr>
            <a:spLocks noChangeShapeType="1"/>
          </p:cNvSpPr>
          <p:nvPr/>
        </p:nvSpPr>
        <p:spPr bwMode="auto">
          <a:xfrm>
            <a:off x="7315200" y="2209800"/>
            <a:ext cx="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20"/>
          <p:cNvSpPr>
            <a:spLocks noChangeShapeType="1"/>
          </p:cNvSpPr>
          <p:nvPr/>
        </p:nvSpPr>
        <p:spPr bwMode="auto">
          <a:xfrm flipH="1">
            <a:off x="5181600" y="2209800"/>
            <a:ext cx="21336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Line 21"/>
          <p:cNvSpPr>
            <a:spLocks noChangeShapeType="1"/>
          </p:cNvSpPr>
          <p:nvPr/>
        </p:nvSpPr>
        <p:spPr bwMode="auto">
          <a:xfrm flipH="1">
            <a:off x="5257800" y="2209800"/>
            <a:ext cx="2057400" cy="1600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8" name="Line 22"/>
          <p:cNvSpPr>
            <a:spLocks noChangeShapeType="1"/>
          </p:cNvSpPr>
          <p:nvPr/>
        </p:nvSpPr>
        <p:spPr bwMode="auto">
          <a:xfrm>
            <a:off x="8382000" y="2209800"/>
            <a:ext cx="0" cy="2667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Line 23"/>
          <p:cNvSpPr>
            <a:spLocks noChangeShapeType="1"/>
          </p:cNvSpPr>
          <p:nvPr/>
        </p:nvSpPr>
        <p:spPr bwMode="auto">
          <a:xfrm flipH="1">
            <a:off x="5181600" y="4876800"/>
            <a:ext cx="3200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2" name="Line 26"/>
          <p:cNvSpPr>
            <a:spLocks noChangeShapeType="1"/>
          </p:cNvSpPr>
          <p:nvPr/>
        </p:nvSpPr>
        <p:spPr bwMode="auto">
          <a:xfrm flipV="1">
            <a:off x="1676400" y="2133600"/>
            <a:ext cx="0" cy="990600"/>
          </a:xfrm>
          <a:prstGeom prst="line">
            <a:avLst/>
          </a:prstGeom>
          <a:noFill/>
          <a:ln w="38100">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5" name="Line 29"/>
          <p:cNvSpPr>
            <a:spLocks noChangeShapeType="1"/>
          </p:cNvSpPr>
          <p:nvPr/>
        </p:nvSpPr>
        <p:spPr bwMode="auto">
          <a:xfrm>
            <a:off x="1676400" y="2133600"/>
            <a:ext cx="3810000" cy="0"/>
          </a:xfrm>
          <a:prstGeom prst="line">
            <a:avLst/>
          </a:prstGeom>
          <a:noFill/>
          <a:ln w="381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6" name="Line 30"/>
          <p:cNvSpPr>
            <a:spLocks noChangeShapeType="1"/>
          </p:cNvSpPr>
          <p:nvPr/>
        </p:nvSpPr>
        <p:spPr bwMode="auto">
          <a:xfrm flipV="1">
            <a:off x="5181600" y="2209800"/>
            <a:ext cx="609600" cy="381000"/>
          </a:xfrm>
          <a:prstGeom prst="line">
            <a:avLst/>
          </a:prstGeom>
          <a:noFill/>
          <a:ln w="381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7" name="Line 31"/>
          <p:cNvSpPr>
            <a:spLocks noChangeShapeType="1"/>
          </p:cNvSpPr>
          <p:nvPr/>
        </p:nvSpPr>
        <p:spPr bwMode="auto">
          <a:xfrm flipV="1">
            <a:off x="4343400" y="3048000"/>
            <a:ext cx="0" cy="533400"/>
          </a:xfrm>
          <a:prstGeom prst="line">
            <a:avLst/>
          </a:prstGeom>
          <a:noFill/>
          <a:ln w="381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9" name="Line 33"/>
          <p:cNvSpPr>
            <a:spLocks noChangeShapeType="1"/>
          </p:cNvSpPr>
          <p:nvPr/>
        </p:nvSpPr>
        <p:spPr bwMode="auto">
          <a:xfrm>
            <a:off x="3810000" y="3048000"/>
            <a:ext cx="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0" name="Line 34"/>
          <p:cNvSpPr>
            <a:spLocks noChangeShapeType="1"/>
          </p:cNvSpPr>
          <p:nvPr/>
        </p:nvSpPr>
        <p:spPr bwMode="auto">
          <a:xfrm>
            <a:off x="3733800" y="4038600"/>
            <a:ext cx="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1" name="Line 35"/>
          <p:cNvSpPr>
            <a:spLocks noChangeShapeType="1"/>
          </p:cNvSpPr>
          <p:nvPr/>
        </p:nvSpPr>
        <p:spPr bwMode="auto">
          <a:xfrm>
            <a:off x="2209800" y="3276600"/>
            <a:ext cx="9906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2" name="Line 36"/>
          <p:cNvSpPr>
            <a:spLocks noChangeShapeType="1"/>
          </p:cNvSpPr>
          <p:nvPr/>
        </p:nvSpPr>
        <p:spPr bwMode="auto">
          <a:xfrm flipH="1" flipV="1">
            <a:off x="2209800" y="3505200"/>
            <a:ext cx="990600" cy="381000"/>
          </a:xfrm>
          <a:prstGeom prst="line">
            <a:avLst/>
          </a:prstGeom>
          <a:noFill/>
          <a:ln w="381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3" name="Line 37"/>
          <p:cNvSpPr>
            <a:spLocks noChangeShapeType="1"/>
          </p:cNvSpPr>
          <p:nvPr/>
        </p:nvSpPr>
        <p:spPr bwMode="auto">
          <a:xfrm>
            <a:off x="5257800" y="4724400"/>
            <a:ext cx="2895600" cy="0"/>
          </a:xfrm>
          <a:prstGeom prst="line">
            <a:avLst/>
          </a:prstGeom>
          <a:noFill/>
          <a:ln w="38100">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4" name="Line 38"/>
          <p:cNvSpPr>
            <a:spLocks noChangeShapeType="1"/>
          </p:cNvSpPr>
          <p:nvPr/>
        </p:nvSpPr>
        <p:spPr bwMode="auto">
          <a:xfrm flipV="1">
            <a:off x="8153400" y="2209800"/>
            <a:ext cx="0" cy="2514600"/>
          </a:xfrm>
          <a:prstGeom prst="line">
            <a:avLst/>
          </a:prstGeom>
          <a:noFill/>
          <a:ln w="381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5" name="Line 39"/>
          <p:cNvSpPr>
            <a:spLocks noChangeShapeType="1"/>
          </p:cNvSpPr>
          <p:nvPr/>
        </p:nvSpPr>
        <p:spPr bwMode="auto">
          <a:xfrm flipV="1">
            <a:off x="5257800" y="3962400"/>
            <a:ext cx="1371600" cy="685800"/>
          </a:xfrm>
          <a:prstGeom prst="line">
            <a:avLst/>
          </a:prstGeom>
          <a:noFill/>
          <a:ln w="381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6" name="Line 40"/>
          <p:cNvSpPr>
            <a:spLocks noChangeShapeType="1"/>
          </p:cNvSpPr>
          <p:nvPr/>
        </p:nvSpPr>
        <p:spPr bwMode="auto">
          <a:xfrm flipV="1">
            <a:off x="5257800" y="3810000"/>
            <a:ext cx="838200" cy="76200"/>
          </a:xfrm>
          <a:prstGeom prst="line">
            <a:avLst/>
          </a:prstGeom>
          <a:noFill/>
          <a:ln w="381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7" name="Line 41"/>
          <p:cNvSpPr>
            <a:spLocks noChangeShapeType="1"/>
          </p:cNvSpPr>
          <p:nvPr/>
        </p:nvSpPr>
        <p:spPr bwMode="auto">
          <a:xfrm flipV="1">
            <a:off x="5257800" y="2209800"/>
            <a:ext cx="685800" cy="1371600"/>
          </a:xfrm>
          <a:prstGeom prst="line">
            <a:avLst/>
          </a:prstGeom>
          <a:noFill/>
          <a:ln w="381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0" name="Line 44"/>
          <p:cNvSpPr>
            <a:spLocks noChangeShapeType="1"/>
          </p:cNvSpPr>
          <p:nvPr/>
        </p:nvSpPr>
        <p:spPr bwMode="auto">
          <a:xfrm flipV="1">
            <a:off x="4419600" y="4038600"/>
            <a:ext cx="0" cy="609600"/>
          </a:xfrm>
          <a:prstGeom prst="line">
            <a:avLst/>
          </a:prstGeom>
          <a:noFill/>
          <a:ln w="381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91" name="Picture 45" descr="ROTSTAR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0"/>
            <a:ext cx="114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2" name="Picture 46" descr="ROTSTAR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0"/>
            <a:ext cx="114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3" name="Picture 47" descr="ROTSTAR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334000"/>
            <a:ext cx="114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4" name="Picture 48" descr="ROTSTAR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334000"/>
            <a:ext cx="114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5" name="Picture 49" descr="ROTSTAR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334000"/>
            <a:ext cx="114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6" name="Picture 51" descr="ROTSTAR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334000"/>
            <a:ext cx="114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7" name="Picture 52" descr="ROTSTAR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334000"/>
            <a:ext cx="114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8" name="Picture 53" descr="ROTSTAR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334000"/>
            <a:ext cx="114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8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8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8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8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8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8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8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8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8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8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8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8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8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8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860"/>
                                        </p:tgtEl>
                                        <p:attrNameLst>
                                          <p:attrName>style.visibility</p:attrName>
                                        </p:attrNameLst>
                                      </p:cBhvr>
                                      <p:to>
                                        <p:strVal val="visible"/>
                                      </p:to>
                                    </p:set>
                                  </p:childTnLst>
                                </p:cTn>
                              </p:par>
                              <p:par>
                                <p:cTn id="61" presetID="23" presetClass="emph" presetSubtype="0" fill="hold" grpId="1" nodeType="withEffect">
                                  <p:stCondLst>
                                    <p:cond delay="0"/>
                                  </p:stCondLst>
                                  <p:childTnLst>
                                    <p:animClr clrSpc="hsl" dir="cw">
                                      <p:cBhvr override="childStyle">
                                        <p:cTn id="62" dur="500" fill="hold"/>
                                        <p:tgtEl>
                                          <p:spTgt spid="34823"/>
                                        </p:tgtEl>
                                        <p:attrNameLst>
                                          <p:attrName>style.color</p:attrName>
                                        </p:attrNameLst>
                                      </p:cBhvr>
                                      <p:by>
                                        <p:hsl h="10842353" s="0" l="0"/>
                                      </p:by>
                                    </p:animClr>
                                    <p:animClr clrSpc="hsl" dir="cw">
                                      <p:cBhvr>
                                        <p:cTn id="63" dur="500" fill="hold"/>
                                        <p:tgtEl>
                                          <p:spTgt spid="34823"/>
                                        </p:tgtEl>
                                        <p:attrNameLst>
                                          <p:attrName>fillcolor</p:attrName>
                                        </p:attrNameLst>
                                      </p:cBhvr>
                                      <p:by>
                                        <p:hsl h="10842353" s="0" l="0"/>
                                      </p:by>
                                    </p:animClr>
                                    <p:animClr clrSpc="hsl" dir="cw">
                                      <p:cBhvr>
                                        <p:cTn id="64" dur="500" fill="hold"/>
                                        <p:tgtEl>
                                          <p:spTgt spid="34823"/>
                                        </p:tgtEl>
                                        <p:attrNameLst>
                                          <p:attrName>stroke.color</p:attrName>
                                        </p:attrNameLst>
                                      </p:cBhvr>
                                      <p:by>
                                        <p:hsl h="10842353" s="0" l="0"/>
                                      </p:by>
                                    </p:animClr>
                                    <p:set>
                                      <p:cBhvr>
                                        <p:cTn id="65" dur="500" fill="hold"/>
                                        <p:tgtEl>
                                          <p:spTgt spid="34823"/>
                                        </p:tgtEl>
                                        <p:attrNameLst>
                                          <p:attrName>fill.type</p:attrName>
                                        </p:attrNameLst>
                                      </p:cBhvr>
                                      <p:to>
                                        <p:strVal val="solid"/>
                                      </p:to>
                                    </p:set>
                                  </p:childTnLst>
                                </p:cTn>
                              </p:par>
                              <p:par>
                                <p:cTn id="66" presetID="23" presetClass="emph" presetSubtype="0" fill="hold" grpId="1" nodeType="withEffect">
                                  <p:stCondLst>
                                    <p:cond delay="0"/>
                                  </p:stCondLst>
                                  <p:childTnLst>
                                    <p:animClr clrSpc="hsl" dir="cw">
                                      <p:cBhvr override="childStyle">
                                        <p:cTn id="67" dur="500" fill="hold"/>
                                        <p:tgtEl>
                                          <p:spTgt spid="34824"/>
                                        </p:tgtEl>
                                        <p:attrNameLst>
                                          <p:attrName>style.color</p:attrName>
                                        </p:attrNameLst>
                                      </p:cBhvr>
                                      <p:by>
                                        <p:hsl h="10842353" s="0" l="0"/>
                                      </p:by>
                                    </p:animClr>
                                    <p:animClr clrSpc="hsl" dir="cw">
                                      <p:cBhvr>
                                        <p:cTn id="68" dur="500" fill="hold"/>
                                        <p:tgtEl>
                                          <p:spTgt spid="34824"/>
                                        </p:tgtEl>
                                        <p:attrNameLst>
                                          <p:attrName>fillcolor</p:attrName>
                                        </p:attrNameLst>
                                      </p:cBhvr>
                                      <p:by>
                                        <p:hsl h="10842353" s="0" l="0"/>
                                      </p:by>
                                    </p:animClr>
                                    <p:animClr clrSpc="hsl" dir="cw">
                                      <p:cBhvr>
                                        <p:cTn id="69" dur="500" fill="hold"/>
                                        <p:tgtEl>
                                          <p:spTgt spid="34824"/>
                                        </p:tgtEl>
                                        <p:attrNameLst>
                                          <p:attrName>stroke.color</p:attrName>
                                        </p:attrNameLst>
                                      </p:cBhvr>
                                      <p:by>
                                        <p:hsl h="10842353" s="0" l="0"/>
                                      </p:by>
                                    </p:animClr>
                                    <p:set>
                                      <p:cBhvr>
                                        <p:cTn id="70" dur="500" fill="hold"/>
                                        <p:tgtEl>
                                          <p:spTgt spid="34824"/>
                                        </p:tgtEl>
                                        <p:attrNameLst>
                                          <p:attrName>fill.type</p:attrName>
                                        </p:attrNameLst>
                                      </p:cBhvr>
                                      <p:to>
                                        <p:strVal val="solid"/>
                                      </p:to>
                                    </p:set>
                                  </p:childTnLst>
                                </p:cTn>
                              </p:par>
                              <p:par>
                                <p:cTn id="71" presetID="23" presetClass="emph" presetSubtype="0" fill="hold" grpId="1" nodeType="withEffect">
                                  <p:stCondLst>
                                    <p:cond delay="0"/>
                                  </p:stCondLst>
                                  <p:childTnLst>
                                    <p:animClr clrSpc="hsl" dir="cw">
                                      <p:cBhvr override="childStyle">
                                        <p:cTn id="72" dur="500" fill="hold"/>
                                        <p:tgtEl>
                                          <p:spTgt spid="34827"/>
                                        </p:tgtEl>
                                        <p:attrNameLst>
                                          <p:attrName>style.color</p:attrName>
                                        </p:attrNameLst>
                                      </p:cBhvr>
                                      <p:by>
                                        <p:hsl h="10842353" s="0" l="0"/>
                                      </p:by>
                                    </p:animClr>
                                    <p:animClr clrSpc="hsl" dir="cw">
                                      <p:cBhvr>
                                        <p:cTn id="73" dur="500" fill="hold"/>
                                        <p:tgtEl>
                                          <p:spTgt spid="34827"/>
                                        </p:tgtEl>
                                        <p:attrNameLst>
                                          <p:attrName>fillcolor</p:attrName>
                                        </p:attrNameLst>
                                      </p:cBhvr>
                                      <p:by>
                                        <p:hsl h="10842353" s="0" l="0"/>
                                      </p:by>
                                    </p:animClr>
                                    <p:animClr clrSpc="hsl" dir="cw">
                                      <p:cBhvr>
                                        <p:cTn id="74" dur="500" fill="hold"/>
                                        <p:tgtEl>
                                          <p:spTgt spid="34827"/>
                                        </p:tgtEl>
                                        <p:attrNameLst>
                                          <p:attrName>stroke.color</p:attrName>
                                        </p:attrNameLst>
                                      </p:cBhvr>
                                      <p:by>
                                        <p:hsl h="10842353" s="0" l="0"/>
                                      </p:by>
                                    </p:animClr>
                                    <p:set>
                                      <p:cBhvr>
                                        <p:cTn id="75" dur="500" fill="hold"/>
                                        <p:tgtEl>
                                          <p:spTgt spid="34827"/>
                                        </p:tgtEl>
                                        <p:attrNameLst>
                                          <p:attrName>fill.type</p:attrName>
                                        </p:attrNameLst>
                                      </p:cBhvr>
                                      <p:to>
                                        <p:strVal val="solid"/>
                                      </p:to>
                                    </p:set>
                                  </p:childTnLst>
                                </p:cTn>
                              </p:par>
                              <p:par>
                                <p:cTn id="76" presetID="23" presetClass="emph" presetSubtype="0" fill="hold" grpId="1" nodeType="withEffect">
                                  <p:stCondLst>
                                    <p:cond delay="0"/>
                                  </p:stCondLst>
                                  <p:childTnLst>
                                    <p:animClr clrSpc="hsl" dir="cw">
                                      <p:cBhvr override="childStyle">
                                        <p:cTn id="77" dur="500" fill="hold"/>
                                        <p:tgtEl>
                                          <p:spTgt spid="34828"/>
                                        </p:tgtEl>
                                        <p:attrNameLst>
                                          <p:attrName>style.color</p:attrName>
                                        </p:attrNameLst>
                                      </p:cBhvr>
                                      <p:by>
                                        <p:hsl h="10842353" s="0" l="0"/>
                                      </p:by>
                                    </p:animClr>
                                    <p:animClr clrSpc="hsl" dir="cw">
                                      <p:cBhvr>
                                        <p:cTn id="78" dur="500" fill="hold"/>
                                        <p:tgtEl>
                                          <p:spTgt spid="34828"/>
                                        </p:tgtEl>
                                        <p:attrNameLst>
                                          <p:attrName>fillcolor</p:attrName>
                                        </p:attrNameLst>
                                      </p:cBhvr>
                                      <p:by>
                                        <p:hsl h="10842353" s="0" l="0"/>
                                      </p:by>
                                    </p:animClr>
                                    <p:animClr clrSpc="hsl" dir="cw">
                                      <p:cBhvr>
                                        <p:cTn id="79" dur="500" fill="hold"/>
                                        <p:tgtEl>
                                          <p:spTgt spid="34828"/>
                                        </p:tgtEl>
                                        <p:attrNameLst>
                                          <p:attrName>stroke.color</p:attrName>
                                        </p:attrNameLst>
                                      </p:cBhvr>
                                      <p:by>
                                        <p:hsl h="10842353" s="0" l="0"/>
                                      </p:by>
                                    </p:animClr>
                                    <p:set>
                                      <p:cBhvr>
                                        <p:cTn id="80" dur="500" fill="hold"/>
                                        <p:tgtEl>
                                          <p:spTgt spid="34828"/>
                                        </p:tgtEl>
                                        <p:attrNameLst>
                                          <p:attrName>fill.type</p:attrName>
                                        </p:attrNameLst>
                                      </p:cBhvr>
                                      <p:to>
                                        <p:strVal val="solid"/>
                                      </p:to>
                                    </p:set>
                                  </p:childTnLst>
                                </p:cTn>
                              </p:par>
                              <p:par>
                                <p:cTn id="81" presetID="23" presetClass="emph" presetSubtype="0" fill="hold" grpId="1" nodeType="withEffect">
                                  <p:stCondLst>
                                    <p:cond delay="0"/>
                                  </p:stCondLst>
                                  <p:childTnLst>
                                    <p:animClr clrSpc="hsl" dir="cw">
                                      <p:cBhvr override="childStyle">
                                        <p:cTn id="82" dur="500" fill="hold"/>
                                        <p:tgtEl>
                                          <p:spTgt spid="34829"/>
                                        </p:tgtEl>
                                        <p:attrNameLst>
                                          <p:attrName>style.color</p:attrName>
                                        </p:attrNameLst>
                                      </p:cBhvr>
                                      <p:by>
                                        <p:hsl h="10842353" s="0" l="0"/>
                                      </p:by>
                                    </p:animClr>
                                    <p:animClr clrSpc="hsl" dir="cw">
                                      <p:cBhvr>
                                        <p:cTn id="83" dur="500" fill="hold"/>
                                        <p:tgtEl>
                                          <p:spTgt spid="34829"/>
                                        </p:tgtEl>
                                        <p:attrNameLst>
                                          <p:attrName>fillcolor</p:attrName>
                                        </p:attrNameLst>
                                      </p:cBhvr>
                                      <p:by>
                                        <p:hsl h="10842353" s="0" l="0"/>
                                      </p:by>
                                    </p:animClr>
                                    <p:animClr clrSpc="hsl" dir="cw">
                                      <p:cBhvr>
                                        <p:cTn id="84" dur="500" fill="hold"/>
                                        <p:tgtEl>
                                          <p:spTgt spid="34829"/>
                                        </p:tgtEl>
                                        <p:attrNameLst>
                                          <p:attrName>stroke.color</p:attrName>
                                        </p:attrNameLst>
                                      </p:cBhvr>
                                      <p:by>
                                        <p:hsl h="10842353" s="0" l="0"/>
                                      </p:by>
                                    </p:animClr>
                                    <p:set>
                                      <p:cBhvr>
                                        <p:cTn id="85" dur="500" fill="hold"/>
                                        <p:tgtEl>
                                          <p:spTgt spid="348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nimBg="1"/>
      <p:bldP spid="34823" grpId="0" animBg="1"/>
      <p:bldP spid="34823" grpId="1" animBg="1"/>
      <p:bldP spid="34824" grpId="0" animBg="1"/>
      <p:bldP spid="34824" grpId="1" animBg="1"/>
      <p:bldP spid="34827" grpId="0" animBg="1"/>
      <p:bldP spid="34827" grpId="1" animBg="1"/>
      <p:bldP spid="34828" grpId="0" animBg="1"/>
      <p:bldP spid="34828" grpId="1" animBg="1"/>
      <p:bldP spid="34829" grpId="0" animBg="1"/>
      <p:bldP spid="34829" grpId="1" animBg="1"/>
      <p:bldP spid="34833" grpId="0" animBg="1"/>
      <p:bldP spid="34834" grpId="0" animBg="1"/>
      <p:bldP spid="34835" grpId="0" animBg="1"/>
      <p:bldP spid="34836" grpId="0" animBg="1"/>
      <p:bldP spid="34837" grpId="0" animBg="1"/>
      <p:bldP spid="34838" grpId="0" animBg="1"/>
      <p:bldP spid="34839" grpId="0" animBg="1"/>
      <p:bldP spid="34842" grpId="0" animBg="1"/>
      <p:bldP spid="34845" grpId="0" animBg="1"/>
      <p:bldP spid="34846" grpId="0" animBg="1"/>
      <p:bldP spid="34847" grpId="0" animBg="1"/>
      <p:bldP spid="34849" grpId="0" animBg="1"/>
      <p:bldP spid="34850" grpId="0" animBg="1"/>
      <p:bldP spid="34851" grpId="0" animBg="1"/>
      <p:bldP spid="34852" grpId="0" animBg="1"/>
      <p:bldP spid="34853" grpId="0" animBg="1"/>
      <p:bldP spid="34854" grpId="0" animBg="1"/>
      <p:bldP spid="34855" grpId="0" animBg="1"/>
      <p:bldP spid="34856" grpId="0" animBg="1"/>
      <p:bldP spid="34857" grpId="0" animBg="1"/>
      <p:bldP spid="348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2786062" y="0"/>
            <a:ext cx="3370113" cy="1066800"/>
          </a:xfrm>
          <a:prstGeom prst="wave">
            <a:avLst>
              <a:gd name="adj1" fmla="val 13005"/>
              <a:gd name="adj2" fmla="val -1292"/>
            </a:avLst>
          </a:prstGeom>
          <a:solidFill>
            <a:schemeClr val="accent5">
              <a:lumMod val="20000"/>
              <a:lumOff val="80000"/>
            </a:schemeClr>
          </a:solidFill>
          <a:ln w="9525">
            <a:solidFill>
              <a:srgbClr val="66CCFF"/>
            </a:solidFill>
            <a:round/>
            <a:headEnd/>
            <a:tailEnd/>
          </a:ln>
          <a:effectLst>
            <a:outerShdw sy="50000" kx="2453608" rotWithShape="0">
              <a:schemeClr val="bg2">
                <a:alpha val="50000"/>
              </a:schemeClr>
            </a:outerShdw>
          </a:effectLst>
        </p:spPr>
        <p:txBody>
          <a:bodyPr wrap="none" anchor="ctr"/>
          <a:lstStyle/>
          <a:p>
            <a:pPr algn="ctr"/>
            <a:r>
              <a:rPr lang="en-US" sz="3200" b="1">
                <a:solidFill>
                  <a:srgbClr val="993300"/>
                </a:solidFill>
                <a:latin typeface="Times New Roman" pitchFamily="18" charset="0"/>
              </a:rPr>
              <a:t>MỞ ĐẦU</a:t>
            </a:r>
          </a:p>
        </p:txBody>
      </p:sp>
      <p:grpSp>
        <p:nvGrpSpPr>
          <p:cNvPr id="39941" name="Group 3"/>
          <p:cNvGrpSpPr>
            <a:grpSpLocks/>
          </p:cNvGrpSpPr>
          <p:nvPr/>
        </p:nvGrpSpPr>
        <p:grpSpPr bwMode="auto">
          <a:xfrm>
            <a:off x="142875" y="5308600"/>
            <a:ext cx="8848725" cy="1473200"/>
            <a:chOff x="96" y="3360"/>
            <a:chExt cx="5574" cy="928"/>
          </a:xfrm>
        </p:grpSpPr>
        <p:pic>
          <p:nvPicPr>
            <p:cNvPr id="39942" name="Picture 4"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9945"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9946"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9948" name="Rectangle 12"/>
          <p:cNvSpPr>
            <a:spLocks noChangeArrowheads="1"/>
          </p:cNvSpPr>
          <p:nvPr/>
        </p:nvSpPr>
        <p:spPr bwMode="auto">
          <a:xfrm>
            <a:off x="3843338" y="3856038"/>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CC"/>
                </a:solidFill>
              </a:rPr>
              <a:t>I</a:t>
            </a:r>
          </a:p>
        </p:txBody>
      </p:sp>
      <p:sp>
        <p:nvSpPr>
          <p:cNvPr id="4098" name="Rectangle 2"/>
          <p:cNvSpPr>
            <a:spLocks noChangeArrowheads="1"/>
          </p:cNvSpPr>
          <p:nvPr/>
        </p:nvSpPr>
        <p:spPr bwMode="auto">
          <a:xfrm>
            <a:off x="295275" y="1484313"/>
            <a:ext cx="86296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rgbClr val="0000CC"/>
                </a:solidFill>
                <a:latin typeface="Times New Roman" pitchFamily="18" charset="0"/>
                <a:cs typeface="Times New Roman" pitchFamily="18" charset="0"/>
              </a:rPr>
              <a:t> </a:t>
            </a:r>
            <a:endParaRPr lang="en-US" sz="3200">
              <a:solidFill>
                <a:srgbClr val="0000CC"/>
              </a:solidFill>
              <a:latin typeface="Times New Roman" pitchFamily="18" charset="0"/>
              <a:cs typeface="Times New Roman" pitchFamily="18" charset="0"/>
            </a:endParaRPr>
          </a:p>
        </p:txBody>
      </p:sp>
      <p:sp>
        <p:nvSpPr>
          <p:cNvPr id="2" name="Rectangle 2"/>
          <p:cNvSpPr>
            <a:spLocks noChangeArrowheads="1"/>
          </p:cNvSpPr>
          <p:nvPr/>
        </p:nvSpPr>
        <p:spPr bwMode="auto">
          <a:xfrm>
            <a:off x="511175" y="1700213"/>
            <a:ext cx="86296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rgbClr val="0000CC"/>
                </a:solidFill>
                <a:latin typeface="Times New Roman" pitchFamily="18" charset="0"/>
                <a:cs typeface="Times New Roman" pitchFamily="18" charset="0"/>
              </a:rPr>
              <a:t> </a:t>
            </a:r>
            <a:endParaRPr lang="en-US" sz="3200">
              <a:solidFill>
                <a:srgbClr val="0000CC"/>
              </a:solidFill>
              <a:latin typeface="Times New Roman" pitchFamily="18" charset="0"/>
              <a:cs typeface="Times New Roman" pitchFamily="18" charset="0"/>
            </a:endParaRPr>
          </a:p>
        </p:txBody>
      </p:sp>
      <p:sp>
        <p:nvSpPr>
          <p:cNvPr id="39951" name="Text Box 15"/>
          <p:cNvSpPr txBox="1">
            <a:spLocks noChangeArrowheads="1"/>
          </p:cNvSpPr>
          <p:nvPr/>
        </p:nvSpPr>
        <p:spPr bwMode="auto">
          <a:xfrm>
            <a:off x="395288" y="1052513"/>
            <a:ext cx="842486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a:t>
            </a:r>
            <a:r>
              <a:rPr lang="en-US" sz="2400" b="1"/>
              <a:t>Vị trí của con người trong tự nhiên</a:t>
            </a:r>
            <a:r>
              <a:rPr lang="en-US" sz="2400"/>
              <a:t>: Người thuộc lớp thú,tiến hoá nhất.</a:t>
            </a:r>
          </a:p>
          <a:p>
            <a:r>
              <a:rPr lang="en-US" sz="2400"/>
              <a:t>+ Có tiếng nói, chữ viết.</a:t>
            </a:r>
          </a:p>
          <a:p>
            <a:r>
              <a:rPr lang="en-US" sz="2400"/>
              <a:t>+ Có tư duy trừu tượng.</a:t>
            </a:r>
          </a:p>
          <a:p>
            <a:r>
              <a:rPr lang="en-US" sz="2400"/>
              <a:t>+ Hoạt động có mục đích.</a:t>
            </a:r>
            <a:endParaRPr lang="en-US" sz="2400">
              <a:sym typeface="Wingdings 3" pitchFamily="18" charset="2"/>
            </a:endParaRPr>
          </a:p>
          <a:p>
            <a:r>
              <a:rPr lang="en-US" sz="2400">
                <a:sym typeface="Wingdings 3" pitchFamily="18" charset="2"/>
              </a:rPr>
              <a:t></a:t>
            </a:r>
            <a:r>
              <a:rPr lang="en-US" sz="2400"/>
              <a:t> Làm chủ thiên nhiên.</a:t>
            </a:r>
          </a:p>
          <a:p>
            <a:r>
              <a:rPr lang="en-US" sz="2400"/>
              <a:t>*</a:t>
            </a:r>
            <a:r>
              <a:rPr lang="en-US" sz="2400" b="1"/>
              <a:t> Nhiệm vụ của môn cơ thể người và vệ sinh- Bộ </a:t>
            </a:r>
            <a:r>
              <a:rPr lang="en-US" sz="2400"/>
              <a:t>môn sinh học 8 cung cấp những kiến thức về cấu tạo, sinh lí, chức năng của các cơ quan trong cơ thể. mối quan hệ giữa cơ thể và môi trường, những hiểu biết về phòng chống bệnh tật và rèn luyện thân thể </a:t>
            </a:r>
            <a:r>
              <a:rPr lang="en-US" sz="2400">
                <a:sym typeface="Wingdings 3" pitchFamily="18" charset="2"/>
              </a:rPr>
              <a:t></a:t>
            </a:r>
            <a:r>
              <a:rPr lang="en-US" sz="2400"/>
              <a:t> Bảo vệ cơ thể.</a:t>
            </a:r>
          </a:p>
          <a:p>
            <a:r>
              <a:rPr lang="en-US" sz="2400"/>
              <a:t>- Kiến thức cơ thể người và vệ sinh có liên quan đến  khoa học khác: y học, tâm lí học, hội hoạ, thể thao...  </a:t>
            </a:r>
          </a:p>
          <a:p>
            <a:r>
              <a:rPr lang="en-US" sz="2400" b="1"/>
              <a:t>* Phương pháp học tập môn học cơ thể người và vệ sinh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mph" presetSubtype="0" fill="hold" grpId="1" nodeType="clickEffect">
                                  <p:stCondLst>
                                    <p:cond delay="0"/>
                                  </p:stCondLst>
                                  <p:childTnLst>
                                    <p:animClr clrSpc="hsl" dir="cw">
                                      <p:cBhvr override="childStyle">
                                        <p:cTn id="11" dur="500" fill="hold"/>
                                        <p:tgtEl>
                                          <p:spTgt spid="4"/>
                                        </p:tgtEl>
                                        <p:attrNameLst>
                                          <p:attrName>style.color</p:attrName>
                                        </p:attrNameLst>
                                      </p:cBhvr>
                                      <p:by>
                                        <p:hsl h="-7200000" s="0" l="0"/>
                                      </p:by>
                                    </p:animClr>
                                    <p:animClr clrSpc="hsl" dir="cw">
                                      <p:cBhvr>
                                        <p:cTn id="12" dur="500" fill="hold"/>
                                        <p:tgtEl>
                                          <p:spTgt spid="4"/>
                                        </p:tgtEl>
                                        <p:attrNameLst>
                                          <p:attrName>fillcolor</p:attrName>
                                        </p:attrNameLst>
                                      </p:cBhvr>
                                      <p:by>
                                        <p:hsl h="-7200000" s="0" l="0"/>
                                      </p:by>
                                    </p:animClr>
                                    <p:animClr clrSpc="hsl" dir="cw">
                                      <p:cBhvr>
                                        <p:cTn id="13" dur="500" fill="hold"/>
                                        <p:tgtEl>
                                          <p:spTgt spid="4"/>
                                        </p:tgtEl>
                                        <p:attrNameLst>
                                          <p:attrName>stroke.color</p:attrName>
                                        </p:attrNameLst>
                                      </p:cBhvr>
                                      <p:by>
                                        <p:hsl h="-7200000" s="0" l="0"/>
                                      </p:by>
                                    </p:animClr>
                                    <p:set>
                                      <p:cBhvr>
                                        <p:cTn id="14" dur="500" fill="hold"/>
                                        <p:tgtEl>
                                          <p:spTgt spid="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plus(in)">
                                      <p:cBhvr>
                                        <p:cTn id="19" dur="2000"/>
                                        <p:tgtEl>
                                          <p:spTgt spid="40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plus(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09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62000" y="609600"/>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vi-VN"/>
          </a:p>
        </p:txBody>
      </p:sp>
      <p:sp>
        <p:nvSpPr>
          <p:cNvPr id="17412" name="Text Box 4"/>
          <p:cNvSpPr txBox="1">
            <a:spLocks noChangeArrowheads="1"/>
          </p:cNvSpPr>
          <p:nvPr/>
        </p:nvSpPr>
        <p:spPr bwMode="auto">
          <a:xfrm>
            <a:off x="533400" y="91440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2800" u="sng">
                <a:solidFill>
                  <a:srgbClr val="FF0000"/>
                </a:solidFill>
              </a:rPr>
              <a:t>Câu 1</a:t>
            </a:r>
            <a:r>
              <a:rPr lang="en-US" sz="2800">
                <a:solidFill>
                  <a:srgbClr val="FF0000"/>
                </a:solidFill>
              </a:rPr>
              <a:t>. Khoang ngực và khoang bụng được ngăn cách bởi:</a:t>
            </a:r>
          </a:p>
        </p:txBody>
      </p:sp>
      <p:sp>
        <p:nvSpPr>
          <p:cNvPr id="17413" name="Text Box 5"/>
          <p:cNvSpPr txBox="1">
            <a:spLocks noChangeArrowheads="1"/>
          </p:cNvSpPr>
          <p:nvPr/>
        </p:nvSpPr>
        <p:spPr bwMode="auto">
          <a:xfrm>
            <a:off x="1296988" y="1981200"/>
            <a:ext cx="2436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A. Cơ ngực</a:t>
            </a:r>
          </a:p>
        </p:txBody>
      </p:sp>
      <p:sp>
        <p:nvSpPr>
          <p:cNvPr id="17414" name="Text Box 6"/>
          <p:cNvSpPr txBox="1">
            <a:spLocks noChangeArrowheads="1"/>
          </p:cNvSpPr>
          <p:nvPr/>
        </p:nvSpPr>
        <p:spPr bwMode="auto">
          <a:xfrm>
            <a:off x="4876800" y="1981200"/>
            <a:ext cx="2935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B. Cơ ngực bụng</a:t>
            </a:r>
          </a:p>
        </p:txBody>
      </p:sp>
      <p:sp>
        <p:nvSpPr>
          <p:cNvPr id="17415" name="Text Box 7"/>
          <p:cNvSpPr txBox="1">
            <a:spLocks noChangeArrowheads="1"/>
          </p:cNvSpPr>
          <p:nvPr/>
        </p:nvSpPr>
        <p:spPr bwMode="auto">
          <a:xfrm>
            <a:off x="1219200" y="26670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C. Cơ hoành</a:t>
            </a:r>
          </a:p>
        </p:txBody>
      </p:sp>
      <p:sp>
        <p:nvSpPr>
          <p:cNvPr id="17416" name="Text Box 8"/>
          <p:cNvSpPr txBox="1">
            <a:spLocks noChangeArrowheads="1"/>
          </p:cNvSpPr>
          <p:nvPr/>
        </p:nvSpPr>
        <p:spPr bwMode="auto">
          <a:xfrm>
            <a:off x="4572000" y="2667000"/>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D. Cơ ngực và cơ bụng</a:t>
            </a:r>
          </a:p>
        </p:txBody>
      </p:sp>
      <p:sp>
        <p:nvSpPr>
          <p:cNvPr id="17417" name="Oval 9"/>
          <p:cNvSpPr>
            <a:spLocks noChangeArrowheads="1"/>
          </p:cNvSpPr>
          <p:nvPr/>
        </p:nvSpPr>
        <p:spPr bwMode="auto">
          <a:xfrm>
            <a:off x="1219200" y="2667000"/>
            <a:ext cx="457200" cy="457200"/>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p>
        </p:txBody>
      </p:sp>
      <p:sp>
        <p:nvSpPr>
          <p:cNvPr id="17418" name="Text Box 10"/>
          <p:cNvSpPr txBox="1">
            <a:spLocks noChangeArrowheads="1"/>
          </p:cNvSpPr>
          <p:nvPr/>
        </p:nvSpPr>
        <p:spPr bwMode="auto">
          <a:xfrm>
            <a:off x="457200" y="3200400"/>
            <a:ext cx="7283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FF0000"/>
                </a:solidFill>
              </a:rPr>
              <a:t>Câu 2. Khoang ngực chứa các cơ quan: </a:t>
            </a:r>
          </a:p>
        </p:txBody>
      </p:sp>
      <p:sp>
        <p:nvSpPr>
          <p:cNvPr id="17419" name="Text Box 11"/>
          <p:cNvSpPr txBox="1">
            <a:spLocks noChangeArrowheads="1"/>
          </p:cNvSpPr>
          <p:nvPr/>
        </p:nvSpPr>
        <p:spPr bwMode="auto">
          <a:xfrm>
            <a:off x="762000" y="40386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A. Tim và phổi</a:t>
            </a:r>
          </a:p>
        </p:txBody>
      </p:sp>
      <p:sp>
        <p:nvSpPr>
          <p:cNvPr id="17420" name="Text Box 12"/>
          <p:cNvSpPr txBox="1">
            <a:spLocks noChangeArrowheads="1"/>
          </p:cNvSpPr>
          <p:nvPr/>
        </p:nvSpPr>
        <p:spPr bwMode="auto">
          <a:xfrm>
            <a:off x="4648200" y="4038600"/>
            <a:ext cx="449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B. Ruột, gan, tim và phổi</a:t>
            </a:r>
          </a:p>
        </p:txBody>
      </p:sp>
      <p:sp>
        <p:nvSpPr>
          <p:cNvPr id="17421" name="Text Box 13"/>
          <p:cNvSpPr txBox="1">
            <a:spLocks noChangeArrowheads="1"/>
          </p:cNvSpPr>
          <p:nvPr/>
        </p:nvSpPr>
        <p:spPr bwMode="auto">
          <a:xfrm>
            <a:off x="914400" y="48006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C. Dạ dày, ruột và gan</a:t>
            </a:r>
          </a:p>
        </p:txBody>
      </p:sp>
      <p:sp>
        <p:nvSpPr>
          <p:cNvPr id="17422" name="Text Box 14"/>
          <p:cNvSpPr txBox="1">
            <a:spLocks noChangeArrowheads="1"/>
          </p:cNvSpPr>
          <p:nvPr/>
        </p:nvSpPr>
        <p:spPr bwMode="auto">
          <a:xfrm>
            <a:off x="4724400" y="4800600"/>
            <a:ext cx="358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D. Dạ dày và ruột</a:t>
            </a:r>
          </a:p>
        </p:txBody>
      </p:sp>
      <p:sp>
        <p:nvSpPr>
          <p:cNvPr id="17423" name="Oval 15"/>
          <p:cNvSpPr>
            <a:spLocks noChangeArrowheads="1"/>
          </p:cNvSpPr>
          <p:nvPr/>
        </p:nvSpPr>
        <p:spPr bwMode="auto">
          <a:xfrm>
            <a:off x="839788" y="4114800"/>
            <a:ext cx="457200" cy="457200"/>
          </a:xfrm>
          <a:prstGeom prst="ellipse">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495" name="Text Box 17"/>
          <p:cNvSpPr txBox="1">
            <a:spLocks noChangeArrowheads="1"/>
          </p:cNvSpPr>
          <p:nvPr/>
        </p:nvSpPr>
        <p:spPr bwMode="auto">
          <a:xfrm>
            <a:off x="1219200" y="3048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t>BÀI TẬP TRẮC NGHIỆM </a:t>
            </a:r>
          </a:p>
        </p:txBody>
      </p:sp>
      <p:grpSp>
        <p:nvGrpSpPr>
          <p:cNvPr id="20496" name="Group 3"/>
          <p:cNvGrpSpPr>
            <a:grpSpLocks/>
          </p:cNvGrpSpPr>
          <p:nvPr/>
        </p:nvGrpSpPr>
        <p:grpSpPr bwMode="auto">
          <a:xfrm>
            <a:off x="142875" y="5308600"/>
            <a:ext cx="8848725" cy="1473200"/>
            <a:chOff x="96" y="3360"/>
            <a:chExt cx="5574" cy="928"/>
          </a:xfrm>
        </p:grpSpPr>
        <p:pic>
          <p:nvPicPr>
            <p:cNvPr id="20497" name="Picture 4"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5"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00"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01"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linds(horizontal)">
                                      <p:cBhvr>
                                        <p:cTn id="12" dur="500"/>
                                        <p:tgtEl>
                                          <p:spTgt spid="174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415"/>
                                        </p:tgtEl>
                                        <p:attrNameLst>
                                          <p:attrName>style.visibility</p:attrName>
                                        </p:attrNameLst>
                                      </p:cBhvr>
                                      <p:to>
                                        <p:strVal val="visible"/>
                                      </p:to>
                                    </p:set>
                                    <p:animEffect transition="in" filter="blinds(horizontal)">
                                      <p:cBhvr>
                                        <p:cTn id="15" dur="500"/>
                                        <p:tgtEl>
                                          <p:spTgt spid="174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414"/>
                                        </p:tgtEl>
                                        <p:attrNameLst>
                                          <p:attrName>style.visibility</p:attrName>
                                        </p:attrNameLst>
                                      </p:cBhvr>
                                      <p:to>
                                        <p:strVal val="visible"/>
                                      </p:to>
                                    </p:set>
                                    <p:animEffect transition="in" filter="blinds(horizontal)">
                                      <p:cBhvr>
                                        <p:cTn id="18" dur="500"/>
                                        <p:tgtEl>
                                          <p:spTgt spid="174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416"/>
                                        </p:tgtEl>
                                        <p:attrNameLst>
                                          <p:attrName>style.visibility</p:attrName>
                                        </p:attrNameLst>
                                      </p:cBhvr>
                                      <p:to>
                                        <p:strVal val="visible"/>
                                      </p:to>
                                    </p:set>
                                    <p:animEffect transition="in" filter="blinds(horizontal)">
                                      <p:cBhvr>
                                        <p:cTn id="21" dur="500"/>
                                        <p:tgtEl>
                                          <p:spTgt spid="174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417"/>
                                        </p:tgtEl>
                                        <p:attrNameLst>
                                          <p:attrName>style.visibility</p:attrName>
                                        </p:attrNameLst>
                                      </p:cBhvr>
                                      <p:to>
                                        <p:strVal val="visible"/>
                                      </p:to>
                                    </p:set>
                                    <p:anim calcmode="lin" valueType="num">
                                      <p:cBhvr additive="base">
                                        <p:cTn id="26" dur="500" fill="hold"/>
                                        <p:tgtEl>
                                          <p:spTgt spid="17417"/>
                                        </p:tgtEl>
                                        <p:attrNameLst>
                                          <p:attrName>ppt_x</p:attrName>
                                        </p:attrNameLst>
                                      </p:cBhvr>
                                      <p:tavLst>
                                        <p:tav tm="0">
                                          <p:val>
                                            <p:strVal val="#ppt_x"/>
                                          </p:val>
                                        </p:tav>
                                        <p:tav tm="100000">
                                          <p:val>
                                            <p:strVal val="#ppt_x"/>
                                          </p:val>
                                        </p:tav>
                                      </p:tavLst>
                                    </p:anim>
                                    <p:anim calcmode="lin" valueType="num">
                                      <p:cBhvr additive="base">
                                        <p:cTn id="27"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7418">
                                            <p:txEl>
                                              <p:pRg st="0" end="0"/>
                                            </p:txEl>
                                          </p:spTgt>
                                        </p:tgtEl>
                                        <p:attrNameLst>
                                          <p:attrName>style.visibility</p:attrName>
                                        </p:attrNameLst>
                                      </p:cBhvr>
                                      <p:to>
                                        <p:strVal val="visible"/>
                                      </p:to>
                                    </p:set>
                                    <p:animEffect transition="in" filter="box(in)">
                                      <p:cBhvr>
                                        <p:cTn id="32" dur="500"/>
                                        <p:tgtEl>
                                          <p:spTgt spid="1741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7419"/>
                                        </p:tgtEl>
                                        <p:attrNameLst>
                                          <p:attrName>style.visibility</p:attrName>
                                        </p:attrNameLst>
                                      </p:cBhvr>
                                      <p:to>
                                        <p:strVal val="visible"/>
                                      </p:to>
                                    </p:set>
                                    <p:animEffect transition="in" filter="checkerboard(across)">
                                      <p:cBhvr>
                                        <p:cTn id="37" dur="500"/>
                                        <p:tgtEl>
                                          <p:spTgt spid="1741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7420"/>
                                        </p:tgtEl>
                                        <p:attrNameLst>
                                          <p:attrName>style.visibility</p:attrName>
                                        </p:attrNameLst>
                                      </p:cBhvr>
                                      <p:to>
                                        <p:strVal val="visible"/>
                                      </p:to>
                                    </p:set>
                                    <p:animEffect transition="in" filter="checkerboard(across)">
                                      <p:cBhvr>
                                        <p:cTn id="40" dur="500"/>
                                        <p:tgtEl>
                                          <p:spTgt spid="17420"/>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7422"/>
                                        </p:tgtEl>
                                        <p:attrNameLst>
                                          <p:attrName>style.visibility</p:attrName>
                                        </p:attrNameLst>
                                      </p:cBhvr>
                                      <p:to>
                                        <p:strVal val="visible"/>
                                      </p:to>
                                    </p:set>
                                    <p:animEffect transition="in" filter="checkerboard(across)">
                                      <p:cBhvr>
                                        <p:cTn id="43" dur="500"/>
                                        <p:tgtEl>
                                          <p:spTgt spid="17422"/>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7421"/>
                                        </p:tgtEl>
                                        <p:attrNameLst>
                                          <p:attrName>style.visibility</p:attrName>
                                        </p:attrNameLst>
                                      </p:cBhvr>
                                      <p:to>
                                        <p:strVal val="visible"/>
                                      </p:to>
                                    </p:set>
                                    <p:animEffect transition="in" filter="checkerboard(across)">
                                      <p:cBhvr>
                                        <p:cTn id="46" dur="500"/>
                                        <p:tgtEl>
                                          <p:spTgt spid="1742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17423"/>
                                        </p:tgtEl>
                                        <p:attrNameLst>
                                          <p:attrName>style.visibility</p:attrName>
                                        </p:attrNameLst>
                                      </p:cBhvr>
                                      <p:to>
                                        <p:strVal val="visible"/>
                                      </p:to>
                                    </p:set>
                                    <p:anim from="(-#ppt_w/2)" to="(#ppt_x)" calcmode="lin" valueType="num">
                                      <p:cBhvr>
                                        <p:cTn id="51" dur="600" fill="hold">
                                          <p:stCondLst>
                                            <p:cond delay="0"/>
                                          </p:stCondLst>
                                        </p:cTn>
                                        <p:tgtEl>
                                          <p:spTgt spid="17423"/>
                                        </p:tgtEl>
                                        <p:attrNameLst>
                                          <p:attrName>ppt_x</p:attrName>
                                        </p:attrNameLst>
                                      </p:cBhvr>
                                    </p:anim>
                                    <p:anim from="0" to="-1.0" calcmode="lin" valueType="num">
                                      <p:cBhvr>
                                        <p:cTn id="52" dur="200" decel="50000" autoRev="1" fill="hold">
                                          <p:stCondLst>
                                            <p:cond delay="600"/>
                                          </p:stCondLst>
                                        </p:cTn>
                                        <p:tgtEl>
                                          <p:spTgt spid="17423"/>
                                        </p:tgtEl>
                                        <p:attrNameLst>
                                          <p:attrName>xshear</p:attrName>
                                        </p:attrNameLst>
                                      </p:cBhvr>
                                    </p:anim>
                                    <p:animScale>
                                      <p:cBhvr>
                                        <p:cTn id="53" dur="200" decel="100000" autoRev="1" fill="hold">
                                          <p:stCondLst>
                                            <p:cond delay="600"/>
                                          </p:stCondLst>
                                        </p:cTn>
                                        <p:tgtEl>
                                          <p:spTgt spid="17423"/>
                                        </p:tgtEl>
                                      </p:cBhvr>
                                      <p:from x="100000" y="100000"/>
                                      <p:to x="80000" y="100000"/>
                                    </p:animScale>
                                    <p:anim by="(#ppt_h/3+#ppt_w*0.1)" calcmode="lin" valueType="num">
                                      <p:cBhvr additive="sum">
                                        <p:cTn id="54" dur="200" decel="100000" autoRev="1" fill="hold">
                                          <p:stCondLst>
                                            <p:cond delay="600"/>
                                          </p:stCondLst>
                                        </p:cTn>
                                        <p:tgtEl>
                                          <p:spTgt spid="1742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7415" grpId="0"/>
      <p:bldP spid="17416" grpId="0"/>
      <p:bldP spid="17417" grpId="0" animBg="1"/>
      <p:bldP spid="17419" grpId="0"/>
      <p:bldP spid="17420" grpId="0"/>
      <p:bldP spid="17421" grpId="0"/>
      <p:bldP spid="17422" grpId="0"/>
      <p:bldP spid="174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68580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u="sng">
                <a:solidFill>
                  <a:srgbClr val="FF0000"/>
                </a:solidFill>
              </a:rPr>
              <a:t>Câu 3.</a:t>
            </a:r>
            <a:r>
              <a:rPr lang="en-US" sz="2800">
                <a:solidFill>
                  <a:srgbClr val="FF0000"/>
                </a:solidFill>
              </a:rPr>
              <a:t> Khoang bụng chứa các cơ quan:</a:t>
            </a:r>
          </a:p>
        </p:txBody>
      </p:sp>
      <p:sp>
        <p:nvSpPr>
          <p:cNvPr id="18435" name="Text Box 3"/>
          <p:cNvSpPr txBox="1">
            <a:spLocks noChangeArrowheads="1"/>
          </p:cNvSpPr>
          <p:nvPr/>
        </p:nvSpPr>
        <p:spPr bwMode="auto">
          <a:xfrm>
            <a:off x="609600" y="1219200"/>
            <a:ext cx="358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A. Tim và phổi</a:t>
            </a:r>
          </a:p>
        </p:txBody>
      </p:sp>
      <p:sp>
        <p:nvSpPr>
          <p:cNvPr id="18436" name="Text Box 4"/>
          <p:cNvSpPr txBox="1">
            <a:spLocks noChangeArrowheads="1"/>
          </p:cNvSpPr>
          <p:nvPr/>
        </p:nvSpPr>
        <p:spPr bwMode="auto">
          <a:xfrm>
            <a:off x="679450" y="1919288"/>
            <a:ext cx="8285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B. Dạ dày, ruột, gan, tụy, hệ bài tiết và hệ sinh dục</a:t>
            </a:r>
          </a:p>
        </p:txBody>
      </p:sp>
      <p:sp>
        <p:nvSpPr>
          <p:cNvPr id="18437" name="Text Box 5"/>
          <p:cNvSpPr txBox="1">
            <a:spLocks noChangeArrowheads="1"/>
          </p:cNvSpPr>
          <p:nvPr/>
        </p:nvSpPr>
        <p:spPr bwMode="auto">
          <a:xfrm>
            <a:off x="533400" y="2590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C. Hệ bài tiết và hệ sinh dục</a:t>
            </a:r>
          </a:p>
        </p:txBody>
      </p:sp>
      <p:sp>
        <p:nvSpPr>
          <p:cNvPr id="18438" name="Text Box 6"/>
          <p:cNvSpPr txBox="1">
            <a:spLocks noChangeArrowheads="1"/>
          </p:cNvSpPr>
          <p:nvPr/>
        </p:nvSpPr>
        <p:spPr bwMode="auto">
          <a:xfrm>
            <a:off x="754063" y="3352800"/>
            <a:ext cx="33607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FF"/>
                </a:solidFill>
              </a:rPr>
              <a:t>D. Cả A, B và C</a:t>
            </a:r>
          </a:p>
        </p:txBody>
      </p:sp>
      <p:sp>
        <p:nvSpPr>
          <p:cNvPr id="18439" name="Oval 7"/>
          <p:cNvSpPr>
            <a:spLocks noChangeArrowheads="1"/>
          </p:cNvSpPr>
          <p:nvPr/>
        </p:nvSpPr>
        <p:spPr bwMode="auto">
          <a:xfrm>
            <a:off x="655638" y="1951038"/>
            <a:ext cx="457200" cy="457200"/>
          </a:xfrm>
          <a:prstGeom prst="ellipse">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vi-VN">
              <a:solidFill>
                <a:srgbClr val="00FF00"/>
              </a:solidFill>
            </a:endParaRPr>
          </a:p>
        </p:txBody>
      </p:sp>
      <p:grpSp>
        <p:nvGrpSpPr>
          <p:cNvPr id="21512" name="Group 3"/>
          <p:cNvGrpSpPr>
            <a:grpSpLocks/>
          </p:cNvGrpSpPr>
          <p:nvPr/>
        </p:nvGrpSpPr>
        <p:grpSpPr bwMode="auto">
          <a:xfrm>
            <a:off x="142875" y="5308600"/>
            <a:ext cx="8848725" cy="1473200"/>
            <a:chOff x="96" y="3360"/>
            <a:chExt cx="5574" cy="928"/>
          </a:xfrm>
        </p:grpSpPr>
        <p:pic>
          <p:nvPicPr>
            <p:cNvPr id="21513" name="Picture 4"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5"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1516"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1517"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8"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checkerboard(across)">
                                      <p:cBhvr>
                                        <p:cTn id="7" dur="500"/>
                                        <p:tgtEl>
                                          <p:spTgt spid="18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fade">
                                      <p:cBhvr>
                                        <p:cTn id="12" dur="2000"/>
                                        <p:tgtEl>
                                          <p:spTgt spid="184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fade">
                                      <p:cBhvr>
                                        <p:cTn id="15" dur="2000"/>
                                        <p:tgtEl>
                                          <p:spTgt spid="184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fade">
                                      <p:cBhvr>
                                        <p:cTn id="18" dur="2000"/>
                                        <p:tgtEl>
                                          <p:spTgt spid="184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fade">
                                      <p:cBhvr>
                                        <p:cTn id="21" dur="2000"/>
                                        <p:tgtEl>
                                          <p:spTgt spid="184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18439"/>
                                        </p:tgtEl>
                                        <p:attrNameLst>
                                          <p:attrName>style.visibility</p:attrName>
                                        </p:attrNameLst>
                                      </p:cBhvr>
                                      <p:to>
                                        <p:strVal val="visible"/>
                                      </p:to>
                                    </p:set>
                                    <p:animEffect transition="in" filter="wedge">
                                      <p:cBhvr>
                                        <p:cTn id="26" dur="2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p:bldP spid="18438" grpId="0"/>
      <p:bldP spid="184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1619672" y="2344737"/>
            <a:ext cx="6172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09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4000" b="1">
                <a:solidFill>
                  <a:srgbClr val="FF0000"/>
                </a:solidFill>
                <a:latin typeface="Times New Roman" pitchFamily="18" charset="0"/>
                <a:cs typeface="Times New Roman" pitchFamily="18" charset="0"/>
              </a:rPr>
              <a:t>A. CẤU TẠO CƠ THỂ NGƯỜI</a:t>
            </a:r>
            <a:endParaRPr lang="en-US" sz="4800" b="1">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5" name="Group 3"/>
          <p:cNvGrpSpPr>
            <a:grpSpLocks/>
          </p:cNvGrpSpPr>
          <p:nvPr/>
        </p:nvGrpSpPr>
        <p:grpSpPr bwMode="auto">
          <a:xfrm>
            <a:off x="142875" y="5308600"/>
            <a:ext cx="8848725" cy="1473200"/>
            <a:chOff x="96" y="3360"/>
            <a:chExt cx="5574" cy="928"/>
          </a:xfrm>
        </p:grpSpPr>
        <p:pic>
          <p:nvPicPr>
            <p:cNvPr id="5126" name="Picture 4"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29"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30"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3" name="Diagram 2"/>
          <p:cNvGraphicFramePr/>
          <p:nvPr>
            <p:extLst>
              <p:ext uri="{D42A27DB-BD31-4B8C-83A1-F6EECF244321}">
                <p14:modId xmlns:p14="http://schemas.microsoft.com/office/powerpoint/2010/main" val="2968689060"/>
              </p:ext>
            </p:extLst>
          </p:nvPr>
        </p:nvGraphicFramePr>
        <p:xfrm>
          <a:off x="295275" y="452563"/>
          <a:ext cx="8424862" cy="569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2" name="Picture 4" descr="bai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1188" y="1130300"/>
            <a:ext cx="2894012" cy="5346700"/>
          </a:xfrm>
          <a:noFill/>
        </p:spPr>
      </p:pic>
      <p:sp>
        <p:nvSpPr>
          <p:cNvPr id="27654" name="Text Box 6"/>
          <p:cNvSpPr txBox="1">
            <a:spLocks noChangeArrowheads="1"/>
          </p:cNvSpPr>
          <p:nvPr/>
        </p:nvSpPr>
        <p:spPr bwMode="auto">
          <a:xfrm>
            <a:off x="539750" y="6308725"/>
            <a:ext cx="3024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solidFill>
                  <a:srgbClr val="6600FF"/>
                </a:solidFill>
              </a:rPr>
              <a:t>Cơ thể người </a:t>
            </a:r>
          </a:p>
        </p:txBody>
      </p:sp>
      <p:pic>
        <p:nvPicPr>
          <p:cNvPr id="27655" name="Picture 7"/>
          <p:cNvPicPr>
            <a:picLocks noChangeAspect="1" noChangeArrowheads="1"/>
          </p:cNvPicPr>
          <p:nvPr/>
        </p:nvPicPr>
        <p:blipFill>
          <a:blip r:embed="rId3">
            <a:extLst>
              <a:ext uri="{28A0092B-C50C-407E-A947-70E740481C1C}">
                <a14:useLocalDpi xmlns:a14="http://schemas.microsoft.com/office/drawing/2010/main" val="0"/>
              </a:ext>
            </a:extLst>
          </a:blip>
          <a:srcRect t="1352" r="4688" b="5405"/>
          <a:stretch>
            <a:fillRect/>
          </a:stretch>
        </p:blipFill>
        <p:spPr bwMode="auto">
          <a:xfrm>
            <a:off x="3962400" y="909638"/>
            <a:ext cx="4716463"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8"/>
          <p:cNvSpPr txBox="1">
            <a:spLocks noChangeArrowheads="1"/>
          </p:cNvSpPr>
          <p:nvPr/>
        </p:nvSpPr>
        <p:spPr bwMode="auto">
          <a:xfrm>
            <a:off x="2987675" y="6132513"/>
            <a:ext cx="604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solidFill>
                  <a:srgbClr val="6600CC"/>
                </a:solidFill>
              </a:rPr>
              <a:t>Các cơ quan ở phần thân của cơ thể </a:t>
            </a:r>
          </a:p>
        </p:txBody>
      </p:sp>
      <p:sp>
        <p:nvSpPr>
          <p:cNvPr id="6" name="Text Box 5"/>
          <p:cNvSpPr txBox="1">
            <a:spLocks noChangeArrowheads="1"/>
          </p:cNvSpPr>
          <p:nvPr/>
        </p:nvSpPr>
        <p:spPr bwMode="auto">
          <a:xfrm>
            <a:off x="0" y="165100"/>
            <a:ext cx="4643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chemeClr val="hlink"/>
                </a:solidFill>
              </a:rPr>
              <a:t>I/ CẤU TẠO</a:t>
            </a:r>
          </a:p>
        </p:txBody>
      </p:sp>
      <p:sp>
        <p:nvSpPr>
          <p:cNvPr id="7" name="Text Box 11"/>
          <p:cNvSpPr txBox="1">
            <a:spLocks noChangeArrowheads="1"/>
          </p:cNvSpPr>
          <p:nvPr/>
        </p:nvSpPr>
        <p:spPr bwMode="auto">
          <a:xfrm>
            <a:off x="2959100" y="198438"/>
            <a:ext cx="47910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solidFill>
                  <a:srgbClr val="0000FF"/>
                </a:solidFill>
              </a:rPr>
              <a:t>1) Các phần của cơ thể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edge">
                                      <p:cBhvr>
                                        <p:cTn id="7" dur="1000"/>
                                        <p:tgtEl>
                                          <p:spTgt spid="2765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7654"/>
                                        </p:tgtEl>
                                        <p:attrNameLst>
                                          <p:attrName>style.visibility</p:attrName>
                                        </p:attrNameLst>
                                      </p:cBhvr>
                                      <p:to>
                                        <p:strVal val="visible"/>
                                      </p:to>
                                    </p:set>
                                    <p:animEffect transition="in" filter="wedge">
                                      <p:cBhvr>
                                        <p:cTn id="10" dur="2000"/>
                                        <p:tgtEl>
                                          <p:spTgt spid="276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27655"/>
                                        </p:tgtEl>
                                        <p:attrNameLst>
                                          <p:attrName>style.visibility</p:attrName>
                                        </p:attrNameLst>
                                      </p:cBhvr>
                                      <p:to>
                                        <p:strVal val="visible"/>
                                      </p:to>
                                    </p:set>
                                    <p:animEffect transition="in" filter="wedge">
                                      <p:cBhvr>
                                        <p:cTn id="15" dur="500"/>
                                        <p:tgtEl>
                                          <p:spTgt spid="276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7656"/>
                                        </p:tgtEl>
                                        <p:attrNameLst>
                                          <p:attrName>style.visibility</p:attrName>
                                        </p:attrNameLst>
                                      </p:cBhvr>
                                      <p:to>
                                        <p:strVal val="visible"/>
                                      </p:to>
                                    </p:set>
                                    <p:animEffect transition="in" filter="slide(fromBottom)">
                                      <p:cBhvr>
                                        <p:cTn id="20" dur="500"/>
                                        <p:tgtEl>
                                          <p:spTgt spid="2765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6"/>
                                        </p:tgtEl>
                                        <p:attrNameLst>
                                          <p:attrName>style.visibility</p:attrName>
                                        </p:attrNameLst>
                                      </p:cBhvr>
                                      <p:to>
                                        <p:strVal val="visible"/>
                                      </p:to>
                                    </p:set>
                                    <p:anim calcmode="discrete" valueType="clr">
                                      <p:cBhvr override="childStyle">
                                        <p:cTn id="2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gtEl>
                                        <p:attrNameLst>
                                          <p:attrName>fillcolor</p:attrName>
                                        </p:attrNameLst>
                                      </p:cBhvr>
                                      <p:tavLst>
                                        <p:tav tm="0">
                                          <p:val>
                                            <p:clrVal>
                                              <a:schemeClr val="accent2"/>
                                            </p:clrVal>
                                          </p:val>
                                        </p:tav>
                                        <p:tav tm="50000">
                                          <p:val>
                                            <p:clrVal>
                                              <a:schemeClr val="hlink"/>
                                            </p:clrVal>
                                          </p:val>
                                        </p:tav>
                                      </p:tavLst>
                                    </p:anim>
                                    <p:set>
                                      <p:cBhvr>
                                        <p:cTn id="27" dur="80"/>
                                        <p:tgtEl>
                                          <p:spTgt spid="6"/>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7"/>
                                        </p:tgtEl>
                                        <p:attrNameLst>
                                          <p:attrName>style.visibility</p:attrName>
                                        </p:attrNameLst>
                                      </p:cBhvr>
                                      <p:to>
                                        <p:strVal val="visible"/>
                                      </p:to>
                                    </p:set>
                                    <p:anim calcmode="discrete" valueType="clr">
                                      <p:cBhvr override="childStyle">
                                        <p:cTn id="3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
                                        </p:tgtEl>
                                        <p:attrNameLst>
                                          <p:attrName>fillcolor</p:attrName>
                                        </p:attrNameLst>
                                      </p:cBhvr>
                                      <p:tavLst>
                                        <p:tav tm="0">
                                          <p:val>
                                            <p:clrVal>
                                              <a:schemeClr val="accent2"/>
                                            </p:clrVal>
                                          </p:val>
                                        </p:tav>
                                        <p:tav tm="50000">
                                          <p:val>
                                            <p:clrVal>
                                              <a:schemeClr val="hlink"/>
                                            </p:clrVal>
                                          </p:val>
                                        </p:tav>
                                      </p:tavLst>
                                    </p:anim>
                                    <p:set>
                                      <p:cBhvr>
                                        <p:cTn id="3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6"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ba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33388"/>
            <a:ext cx="321945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icture1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76200"/>
            <a:ext cx="530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p:cNvSpPr txBox="1">
            <a:spLocks noChangeArrowheads="1"/>
          </p:cNvSpPr>
          <p:nvPr/>
        </p:nvSpPr>
        <p:spPr bwMode="auto">
          <a:xfrm>
            <a:off x="4419600" y="168275"/>
            <a:ext cx="44196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2800"/>
              <a:t> </a:t>
            </a:r>
            <a:r>
              <a:rPr lang="en-US" sz="3200"/>
              <a:t>Quan sát hình 2.1 (tr.8-SGK) và trên màn hình, kết hợp với tự tìm hiểu bản thân, hãy trả lời câu hỏi sau:</a:t>
            </a:r>
          </a:p>
          <a:p>
            <a:pPr algn="just">
              <a:spcBef>
                <a:spcPct val="50000"/>
              </a:spcBef>
            </a:pPr>
            <a:r>
              <a:rPr lang="en-US" sz="3600">
                <a:solidFill>
                  <a:srgbClr val="0000FF"/>
                </a:solidFill>
              </a:rPr>
              <a:t>Cơ thể người gồm mấy phần ? Kể tên các phần đó ?</a:t>
            </a:r>
          </a:p>
        </p:txBody>
      </p:sp>
      <p:sp>
        <p:nvSpPr>
          <p:cNvPr id="6151" name="Text Box 7"/>
          <p:cNvSpPr txBox="1">
            <a:spLocks noChangeArrowheads="1"/>
          </p:cNvSpPr>
          <p:nvPr/>
        </p:nvSpPr>
        <p:spPr bwMode="auto">
          <a:xfrm>
            <a:off x="3962400" y="4800600"/>
            <a:ext cx="46482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solidFill>
                  <a:srgbClr val="6600CC"/>
                </a:solidFill>
              </a:rPr>
              <a:t>Cơ thể người gồm 3 phần : Đầu – Thân – Chi  </a:t>
            </a:r>
          </a:p>
          <a:p>
            <a:pPr eaLnBrk="1" hangingPunct="1">
              <a:spcBef>
                <a:spcPct val="50000"/>
              </a:spcBef>
            </a:pPr>
            <a:r>
              <a:rPr lang="en-US" sz="3200">
                <a:solidFill>
                  <a:srgbClr val="6600CC"/>
                </a:solidFill>
              </a:rPr>
              <a:t>( tay , chân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out)">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1000" fill="hold"/>
                                        <p:tgtEl>
                                          <p:spTgt spid="6149"/>
                                        </p:tgtEl>
                                        <p:attrNameLst>
                                          <p:attrName>ppt_w</p:attrName>
                                        </p:attrNameLst>
                                      </p:cBhvr>
                                      <p:tavLst>
                                        <p:tav tm="0">
                                          <p:val>
                                            <p:strVal val="#ppt_w*0.70"/>
                                          </p:val>
                                        </p:tav>
                                        <p:tav tm="100000">
                                          <p:val>
                                            <p:strVal val="#ppt_w"/>
                                          </p:val>
                                        </p:tav>
                                      </p:tavLst>
                                    </p:anim>
                                    <p:anim calcmode="lin" valueType="num">
                                      <p:cBhvr>
                                        <p:cTn id="13" dur="1000" fill="hold"/>
                                        <p:tgtEl>
                                          <p:spTgt spid="6149"/>
                                        </p:tgtEl>
                                        <p:attrNameLst>
                                          <p:attrName>ppt_h</p:attrName>
                                        </p:attrNameLst>
                                      </p:cBhvr>
                                      <p:tavLst>
                                        <p:tav tm="0">
                                          <p:val>
                                            <p:strVal val="#ppt_h"/>
                                          </p:val>
                                        </p:tav>
                                        <p:tav tm="100000">
                                          <p:val>
                                            <p:strVal val="#ppt_h"/>
                                          </p:val>
                                        </p:tav>
                                      </p:tavLst>
                                    </p:anim>
                                    <p:animEffect transition="in" filter="fade">
                                      <p:cBhvr>
                                        <p:cTn id="14" dur="1000"/>
                                        <p:tgtEl>
                                          <p:spTgt spid="614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blinds(horizontal)">
                                      <p:cBhvr>
                                        <p:cTn id="19" dur="500"/>
                                        <p:tgtEl>
                                          <p:spTgt spid="61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6151"/>
                                        </p:tgtEl>
                                        <p:attrNameLst>
                                          <p:attrName>style.visibility</p:attrName>
                                        </p:attrNameLst>
                                      </p:cBhvr>
                                      <p:to>
                                        <p:strVal val="visible"/>
                                      </p:to>
                                    </p:set>
                                    <p:anim calcmode="discrete" valueType="clr">
                                      <p:cBhvr override="childStyle">
                                        <p:cTn id="24" dur="80"/>
                                        <p:tgtEl>
                                          <p:spTgt spid="615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151"/>
                                        </p:tgtEl>
                                        <p:attrNameLst>
                                          <p:attrName>fillcolor</p:attrName>
                                        </p:attrNameLst>
                                      </p:cBhvr>
                                      <p:tavLst>
                                        <p:tav tm="0">
                                          <p:val>
                                            <p:clrVal>
                                              <a:schemeClr val="accent2"/>
                                            </p:clrVal>
                                          </p:val>
                                        </p:tav>
                                        <p:tav tm="50000">
                                          <p:val>
                                            <p:clrVal>
                                              <a:schemeClr val="hlink"/>
                                            </p:clrVal>
                                          </p:val>
                                        </p:tav>
                                      </p:tavLst>
                                    </p:anim>
                                    <p:set>
                                      <p:cBhvr>
                                        <p:cTn id="26" dur="80"/>
                                        <p:tgtEl>
                                          <p:spTgt spid="61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32766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15000"/>
            <a:ext cx="2438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152400" y="6186488"/>
            <a:ext cx="617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t>Các cơ quan ở phần thân của cơ thể </a:t>
            </a:r>
          </a:p>
        </p:txBody>
      </p:sp>
      <p:pic>
        <p:nvPicPr>
          <p:cNvPr id="7177" name="Picture 9" descr="Picture1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57200"/>
            <a:ext cx="688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10"/>
          <p:cNvSpPr txBox="1">
            <a:spLocks noChangeArrowheads="1"/>
          </p:cNvSpPr>
          <p:nvPr/>
        </p:nvSpPr>
        <p:spPr bwMode="auto">
          <a:xfrm>
            <a:off x="4800600" y="304800"/>
            <a:ext cx="3962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a:solidFill>
                  <a:srgbClr val="FF0000"/>
                </a:solidFill>
              </a:rPr>
              <a:t>Khoang ngực ngăn cách với khoang bụng nhờ cơ quan nào? </a:t>
            </a:r>
          </a:p>
        </p:txBody>
      </p:sp>
      <p:sp>
        <p:nvSpPr>
          <p:cNvPr id="7179" name="Text Box 11"/>
          <p:cNvSpPr txBox="1">
            <a:spLocks noChangeArrowheads="1"/>
          </p:cNvSpPr>
          <p:nvPr/>
        </p:nvSpPr>
        <p:spPr bwMode="auto">
          <a:xfrm>
            <a:off x="4267200" y="3429000"/>
            <a:ext cx="464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a:solidFill>
                  <a:srgbClr val="6600FF"/>
                </a:solidFill>
              </a:rPr>
              <a:t>Khoang ngực ngăn cách với khoang bụng  nhờ cơ hoành </a:t>
            </a:r>
          </a:p>
        </p:txBody>
      </p:sp>
      <p:sp>
        <p:nvSpPr>
          <p:cNvPr id="7180" name="Line 12"/>
          <p:cNvSpPr>
            <a:spLocks noChangeShapeType="1"/>
          </p:cNvSpPr>
          <p:nvPr/>
        </p:nvSpPr>
        <p:spPr bwMode="auto">
          <a:xfrm>
            <a:off x="1143000" y="2286000"/>
            <a:ext cx="1066800" cy="3810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1" name="Text Box 13"/>
          <p:cNvSpPr txBox="1">
            <a:spLocks noChangeArrowheads="1"/>
          </p:cNvSpPr>
          <p:nvPr/>
        </p:nvSpPr>
        <p:spPr bwMode="auto">
          <a:xfrm>
            <a:off x="152400" y="1828800"/>
            <a:ext cx="152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t>Cơ hoành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par>
                                <p:cTn id="9" presetID="20" presetClass="entr" presetSubtype="0" fill="hold" nodeType="withEffect">
                                  <p:stCondLst>
                                    <p:cond delay="0"/>
                                  </p:stCondLst>
                                  <p:childTnLst>
                                    <p:set>
                                      <p:cBhvr>
                                        <p:cTn id="10" dur="1" fill="hold">
                                          <p:stCondLst>
                                            <p:cond delay="0"/>
                                          </p:stCondLst>
                                        </p:cTn>
                                        <p:tgtEl>
                                          <p:spTgt spid="7175"/>
                                        </p:tgtEl>
                                        <p:attrNameLst>
                                          <p:attrName>style.visibility</p:attrName>
                                        </p:attrNameLst>
                                      </p:cBhvr>
                                      <p:to>
                                        <p:strVal val="visible"/>
                                      </p:to>
                                    </p:set>
                                    <p:animEffect transition="in" filter="wedge">
                                      <p:cBhvr>
                                        <p:cTn id="11" dur="2000"/>
                                        <p:tgtEl>
                                          <p:spTgt spid="7175"/>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7176"/>
                                        </p:tgtEl>
                                        <p:attrNameLst>
                                          <p:attrName>style.visibility</p:attrName>
                                        </p:attrNameLst>
                                      </p:cBhvr>
                                      <p:to>
                                        <p:strVal val="visible"/>
                                      </p:to>
                                    </p:set>
                                    <p:animEffect transition="in" filter="slide(fromBottom)">
                                      <p:cBhvr>
                                        <p:cTn id="14" dur="500"/>
                                        <p:tgtEl>
                                          <p:spTgt spid="7176"/>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7181"/>
                                        </p:tgtEl>
                                        <p:attrNameLst>
                                          <p:attrName>style.visibility</p:attrName>
                                        </p:attrNameLst>
                                      </p:cBhvr>
                                      <p:to>
                                        <p:strVal val="visible"/>
                                      </p:to>
                                    </p:set>
                                    <p:animEffect transition="in" filter="wedge">
                                      <p:cBhvr>
                                        <p:cTn id="19" dur="2000"/>
                                        <p:tgtEl>
                                          <p:spTgt spid="71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7177"/>
                                        </p:tgtEl>
                                        <p:attrNameLst>
                                          <p:attrName>style.visibility</p:attrName>
                                        </p:attrNameLst>
                                      </p:cBhvr>
                                      <p:to>
                                        <p:strVal val="visible"/>
                                      </p:to>
                                    </p:set>
                                    <p:anim calcmode="lin" valueType="num">
                                      <p:cBhvr>
                                        <p:cTn id="24" dur="1000" fill="hold"/>
                                        <p:tgtEl>
                                          <p:spTgt spid="7177"/>
                                        </p:tgtEl>
                                        <p:attrNameLst>
                                          <p:attrName>ppt_w</p:attrName>
                                        </p:attrNameLst>
                                      </p:cBhvr>
                                      <p:tavLst>
                                        <p:tav tm="0">
                                          <p:val>
                                            <p:strVal val="#ppt_w*0.70"/>
                                          </p:val>
                                        </p:tav>
                                        <p:tav tm="100000">
                                          <p:val>
                                            <p:strVal val="#ppt_w"/>
                                          </p:val>
                                        </p:tav>
                                      </p:tavLst>
                                    </p:anim>
                                    <p:anim calcmode="lin" valueType="num">
                                      <p:cBhvr>
                                        <p:cTn id="25" dur="1000" fill="hold"/>
                                        <p:tgtEl>
                                          <p:spTgt spid="7177"/>
                                        </p:tgtEl>
                                        <p:attrNameLst>
                                          <p:attrName>ppt_h</p:attrName>
                                        </p:attrNameLst>
                                      </p:cBhvr>
                                      <p:tavLst>
                                        <p:tav tm="0">
                                          <p:val>
                                            <p:strVal val="#ppt_h"/>
                                          </p:val>
                                        </p:tav>
                                        <p:tav tm="100000">
                                          <p:val>
                                            <p:strVal val="#ppt_h"/>
                                          </p:val>
                                        </p:tav>
                                      </p:tavLst>
                                    </p:anim>
                                    <p:animEffect transition="in" filter="fade">
                                      <p:cBhvr>
                                        <p:cTn id="26" dur="1000"/>
                                        <p:tgtEl>
                                          <p:spTgt spid="7177"/>
                                        </p:tgtEl>
                                      </p:cBhvr>
                                    </p:animEffec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7178"/>
                                        </p:tgtEl>
                                        <p:attrNameLst>
                                          <p:attrName>style.visibility</p:attrName>
                                        </p:attrNameLst>
                                      </p:cBhvr>
                                      <p:to>
                                        <p:strVal val="visible"/>
                                      </p:to>
                                    </p:set>
                                    <p:anim calcmode="discrete" valueType="clr">
                                      <p:cBhvr override="childStyle">
                                        <p:cTn id="29" dur="80"/>
                                        <p:tgtEl>
                                          <p:spTgt spid="7178"/>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178"/>
                                        </p:tgtEl>
                                        <p:attrNameLst>
                                          <p:attrName>fillcolor</p:attrName>
                                        </p:attrNameLst>
                                      </p:cBhvr>
                                      <p:tavLst>
                                        <p:tav tm="0">
                                          <p:val>
                                            <p:clrVal>
                                              <a:schemeClr val="accent2"/>
                                            </p:clrVal>
                                          </p:val>
                                        </p:tav>
                                        <p:tav tm="50000">
                                          <p:val>
                                            <p:clrVal>
                                              <a:schemeClr val="hlink"/>
                                            </p:clrVal>
                                          </p:val>
                                        </p:tav>
                                      </p:tavLst>
                                    </p:anim>
                                    <p:set>
                                      <p:cBhvr>
                                        <p:cTn id="31" dur="80"/>
                                        <p:tgtEl>
                                          <p:spTgt spid="7178"/>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7179"/>
                                        </p:tgtEl>
                                        <p:attrNameLst>
                                          <p:attrName>style.visibility</p:attrName>
                                        </p:attrNameLst>
                                      </p:cBhvr>
                                      <p:to>
                                        <p:strVal val="visible"/>
                                      </p:to>
                                    </p:set>
                                    <p:anim calcmode="discrete" valueType="clr">
                                      <p:cBhvr override="childStyle">
                                        <p:cTn id="36" dur="80"/>
                                        <p:tgtEl>
                                          <p:spTgt spid="7179"/>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179"/>
                                        </p:tgtEl>
                                        <p:attrNameLst>
                                          <p:attrName>fillcolor</p:attrName>
                                        </p:attrNameLst>
                                      </p:cBhvr>
                                      <p:tavLst>
                                        <p:tav tm="0">
                                          <p:val>
                                            <p:clrVal>
                                              <a:schemeClr val="accent2"/>
                                            </p:clrVal>
                                          </p:val>
                                        </p:tav>
                                        <p:tav tm="50000">
                                          <p:val>
                                            <p:clrVal>
                                              <a:schemeClr val="hlink"/>
                                            </p:clrVal>
                                          </p:val>
                                        </p:tav>
                                      </p:tavLst>
                                    </p:anim>
                                    <p:set>
                                      <p:cBhvr>
                                        <p:cTn id="38" dur="80"/>
                                        <p:tgtEl>
                                          <p:spTgt spid="7179"/>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7180"/>
                                        </p:tgtEl>
                                        <p:attrNameLst>
                                          <p:attrName>style.visibility</p:attrName>
                                        </p:attrNameLst>
                                      </p:cBhvr>
                                      <p:to>
                                        <p:strVal val="visible"/>
                                      </p:to>
                                    </p:set>
                                    <p:animEffect transition="in" filter="wedge">
                                      <p:cBhvr>
                                        <p:cTn id="43" dur="2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8" grpId="0"/>
      <p:bldP spid="7179" grpId="0"/>
      <p:bldP spid="7180" grpId="0" animBg="1"/>
      <p:bldP spid="71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9600"/>
            <a:ext cx="36480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2819400" y="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solidFill>
                  <a:schemeClr val="hlink"/>
                </a:solidFill>
              </a:rPr>
              <a:t>Khoang ngực </a:t>
            </a:r>
          </a:p>
        </p:txBody>
      </p:sp>
      <p:pic>
        <p:nvPicPr>
          <p:cNvPr id="8199" name="Picture 7" descr="Picture1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4800"/>
            <a:ext cx="795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457200" y="5715000"/>
            <a:ext cx="708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000"/>
              <a:t>Khoang ngực có tim và phổi </a:t>
            </a:r>
          </a:p>
        </p:txBody>
      </p:sp>
      <p:sp>
        <p:nvSpPr>
          <p:cNvPr id="8201" name="Text Box 9"/>
          <p:cNvSpPr txBox="1">
            <a:spLocks noChangeArrowheads="1"/>
          </p:cNvSpPr>
          <p:nvPr/>
        </p:nvSpPr>
        <p:spPr bwMode="auto">
          <a:xfrm>
            <a:off x="1251342" y="4191000"/>
            <a:ext cx="838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000">
                <a:solidFill>
                  <a:srgbClr val="FF0000"/>
                </a:solidFill>
              </a:rPr>
              <a:t>Những cơ quan nào nằm trong khoang ngực ? </a:t>
            </a:r>
          </a:p>
        </p:txBody>
      </p:sp>
      <p:sp>
        <p:nvSpPr>
          <p:cNvPr id="8202" name="Line 10"/>
          <p:cNvSpPr>
            <a:spLocks noChangeShapeType="1"/>
          </p:cNvSpPr>
          <p:nvPr/>
        </p:nvSpPr>
        <p:spPr bwMode="auto">
          <a:xfrm flipV="1">
            <a:off x="4648200" y="2819400"/>
            <a:ext cx="1752600" cy="76200"/>
          </a:xfrm>
          <a:prstGeom prst="line">
            <a:avLst/>
          </a:prstGeom>
          <a:noFill/>
          <a:ln w="38100">
            <a:solidFill>
              <a:srgbClr val="FF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3" name="Text Box 11"/>
          <p:cNvSpPr txBox="1">
            <a:spLocks noChangeArrowheads="1"/>
          </p:cNvSpPr>
          <p:nvPr/>
        </p:nvSpPr>
        <p:spPr bwMode="auto">
          <a:xfrm>
            <a:off x="6400800" y="22860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t>Tim </a:t>
            </a:r>
          </a:p>
        </p:txBody>
      </p:sp>
      <p:sp>
        <p:nvSpPr>
          <p:cNvPr id="8204" name="Line 12"/>
          <p:cNvSpPr>
            <a:spLocks noChangeShapeType="1"/>
          </p:cNvSpPr>
          <p:nvPr/>
        </p:nvSpPr>
        <p:spPr bwMode="auto">
          <a:xfrm>
            <a:off x="2057400" y="2362200"/>
            <a:ext cx="1600200" cy="228600"/>
          </a:xfrm>
          <a:prstGeom prst="line">
            <a:avLst/>
          </a:prstGeom>
          <a:noFill/>
          <a:ln w="38100">
            <a:solidFill>
              <a:srgbClr val="FF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5" name="Text Box 13"/>
          <p:cNvSpPr txBox="1">
            <a:spLocks noChangeArrowheads="1"/>
          </p:cNvSpPr>
          <p:nvPr/>
        </p:nvSpPr>
        <p:spPr bwMode="auto">
          <a:xfrm>
            <a:off x="762000" y="18288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t>Phổi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edge">
                                      <p:cBhvr>
                                        <p:cTn id="7" dur="20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slide(fromBottom)">
                                      <p:cBhvr>
                                        <p:cTn id="12" dur="500"/>
                                        <p:tgtEl>
                                          <p:spTgt spid="8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8199"/>
                                        </p:tgtEl>
                                        <p:attrNameLst>
                                          <p:attrName>style.visibility</p:attrName>
                                        </p:attrNameLst>
                                      </p:cBhvr>
                                      <p:to>
                                        <p:strVal val="visible"/>
                                      </p:to>
                                    </p:set>
                                    <p:anim calcmode="lin" valueType="num">
                                      <p:cBhvr>
                                        <p:cTn id="17" dur="1000" fill="hold"/>
                                        <p:tgtEl>
                                          <p:spTgt spid="8199"/>
                                        </p:tgtEl>
                                        <p:attrNameLst>
                                          <p:attrName>ppt_w</p:attrName>
                                        </p:attrNameLst>
                                      </p:cBhvr>
                                      <p:tavLst>
                                        <p:tav tm="0">
                                          <p:val>
                                            <p:strVal val="#ppt_w*0.70"/>
                                          </p:val>
                                        </p:tav>
                                        <p:tav tm="100000">
                                          <p:val>
                                            <p:strVal val="#ppt_w"/>
                                          </p:val>
                                        </p:tav>
                                      </p:tavLst>
                                    </p:anim>
                                    <p:anim calcmode="lin" valueType="num">
                                      <p:cBhvr>
                                        <p:cTn id="18" dur="1000" fill="hold"/>
                                        <p:tgtEl>
                                          <p:spTgt spid="8199"/>
                                        </p:tgtEl>
                                        <p:attrNameLst>
                                          <p:attrName>ppt_h</p:attrName>
                                        </p:attrNameLst>
                                      </p:cBhvr>
                                      <p:tavLst>
                                        <p:tav tm="0">
                                          <p:val>
                                            <p:strVal val="#ppt_h"/>
                                          </p:val>
                                        </p:tav>
                                        <p:tav tm="100000">
                                          <p:val>
                                            <p:strVal val="#ppt_h"/>
                                          </p:val>
                                        </p:tav>
                                      </p:tavLst>
                                    </p:anim>
                                    <p:animEffect transition="in" filter="fade">
                                      <p:cBhvr>
                                        <p:cTn id="19" dur="1000"/>
                                        <p:tgtEl>
                                          <p:spTgt spid="8199"/>
                                        </p:tgtEl>
                                      </p:cBhvr>
                                    </p:animEffec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8201"/>
                                        </p:tgtEl>
                                        <p:attrNameLst>
                                          <p:attrName>style.visibility</p:attrName>
                                        </p:attrNameLst>
                                      </p:cBhvr>
                                      <p:to>
                                        <p:strVal val="visible"/>
                                      </p:to>
                                    </p:set>
                                    <p:anim calcmode="discrete" valueType="clr">
                                      <p:cBhvr override="childStyle">
                                        <p:cTn id="22" dur="80"/>
                                        <p:tgtEl>
                                          <p:spTgt spid="8201"/>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8201"/>
                                        </p:tgtEl>
                                        <p:attrNameLst>
                                          <p:attrName>fillcolor</p:attrName>
                                        </p:attrNameLst>
                                      </p:cBhvr>
                                      <p:tavLst>
                                        <p:tav tm="0">
                                          <p:val>
                                            <p:clrVal>
                                              <a:schemeClr val="accent2"/>
                                            </p:clrVal>
                                          </p:val>
                                        </p:tav>
                                        <p:tav tm="50000">
                                          <p:val>
                                            <p:clrVal>
                                              <a:schemeClr val="hlink"/>
                                            </p:clrVal>
                                          </p:val>
                                        </p:tav>
                                      </p:tavLst>
                                    </p:anim>
                                    <p:set>
                                      <p:cBhvr>
                                        <p:cTn id="24" dur="80"/>
                                        <p:tgtEl>
                                          <p:spTgt spid="8201"/>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8200"/>
                                        </p:tgtEl>
                                        <p:attrNameLst>
                                          <p:attrName>style.visibility</p:attrName>
                                        </p:attrNameLst>
                                      </p:cBhvr>
                                      <p:to>
                                        <p:strVal val="visible"/>
                                      </p:to>
                                    </p:set>
                                    <p:anim calcmode="discrete" valueType="clr">
                                      <p:cBhvr override="childStyle">
                                        <p:cTn id="29" dur="80"/>
                                        <p:tgtEl>
                                          <p:spTgt spid="820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8200"/>
                                        </p:tgtEl>
                                        <p:attrNameLst>
                                          <p:attrName>fillcolor</p:attrName>
                                        </p:attrNameLst>
                                      </p:cBhvr>
                                      <p:tavLst>
                                        <p:tav tm="0">
                                          <p:val>
                                            <p:clrVal>
                                              <a:schemeClr val="accent2"/>
                                            </p:clrVal>
                                          </p:val>
                                        </p:tav>
                                        <p:tav tm="50000">
                                          <p:val>
                                            <p:clrVal>
                                              <a:schemeClr val="hlink"/>
                                            </p:clrVal>
                                          </p:val>
                                        </p:tav>
                                      </p:tavLst>
                                    </p:anim>
                                    <p:set>
                                      <p:cBhvr>
                                        <p:cTn id="31" dur="80"/>
                                        <p:tgtEl>
                                          <p:spTgt spid="8200"/>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202"/>
                                        </p:tgtEl>
                                        <p:attrNameLst>
                                          <p:attrName>style.visibility</p:attrName>
                                        </p:attrNameLst>
                                      </p:cBhvr>
                                      <p:to>
                                        <p:strVal val="visible"/>
                                      </p:to>
                                    </p:set>
                                    <p:animEffect transition="in" filter="wipe(down)">
                                      <p:cBhvr>
                                        <p:cTn id="36" dur="500"/>
                                        <p:tgtEl>
                                          <p:spTgt spid="820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203"/>
                                        </p:tgtEl>
                                        <p:attrNameLst>
                                          <p:attrName>style.visibility</p:attrName>
                                        </p:attrNameLst>
                                      </p:cBhvr>
                                      <p:to>
                                        <p:strVal val="visible"/>
                                      </p:to>
                                    </p:set>
                                    <p:animEffect transition="in" filter="wipe(down)">
                                      <p:cBhvr>
                                        <p:cTn id="39" dur="500"/>
                                        <p:tgtEl>
                                          <p:spTgt spid="820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204"/>
                                        </p:tgtEl>
                                        <p:attrNameLst>
                                          <p:attrName>style.visibility</p:attrName>
                                        </p:attrNameLst>
                                      </p:cBhvr>
                                      <p:to>
                                        <p:strVal val="visible"/>
                                      </p:to>
                                    </p:set>
                                    <p:animEffect transition="in" filter="wipe(down)">
                                      <p:cBhvr>
                                        <p:cTn id="44" dur="500"/>
                                        <p:tgtEl>
                                          <p:spTgt spid="82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205"/>
                                        </p:tgtEl>
                                        <p:attrNameLst>
                                          <p:attrName>style.visibility</p:attrName>
                                        </p:attrNameLst>
                                      </p:cBhvr>
                                      <p:to>
                                        <p:strVal val="visible"/>
                                      </p:to>
                                    </p:set>
                                    <p:animEffect transition="in" filter="wipe(down)">
                                      <p:cBhvr>
                                        <p:cTn id="47"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200" grpId="0"/>
      <p:bldP spid="8201" grpId="0"/>
      <p:bldP spid="8202" grpId="0" animBg="1"/>
      <p:bldP spid="8203" grpId="0"/>
      <p:bldP spid="8204" grpId="0" animBg="1"/>
      <p:bldP spid="82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85800"/>
            <a:ext cx="3505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2514600" y="0"/>
            <a:ext cx="358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solidFill>
                  <a:schemeClr val="hlink"/>
                </a:solidFill>
              </a:rPr>
              <a:t>Khoang bụng </a:t>
            </a:r>
          </a:p>
        </p:txBody>
      </p:sp>
      <p:pic>
        <p:nvPicPr>
          <p:cNvPr id="9222" name="Picture 6" descr="Picture1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530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7"/>
          <p:cNvSpPr>
            <a:spLocks noChangeArrowheads="1"/>
          </p:cNvSpPr>
          <p:nvPr/>
        </p:nvSpPr>
        <p:spPr bwMode="auto">
          <a:xfrm>
            <a:off x="533400" y="4814888"/>
            <a:ext cx="8469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en-US" sz="3200">
                <a:solidFill>
                  <a:srgbClr val="FF0000"/>
                </a:solidFill>
              </a:rPr>
              <a:t>Những cơ quan nào nằm trong khoang bụng ?</a:t>
            </a:r>
            <a:r>
              <a:rPr lang="en-US">
                <a:solidFill>
                  <a:srgbClr val="FF0000"/>
                </a:solidFill>
              </a:rPr>
              <a:t> </a:t>
            </a:r>
          </a:p>
        </p:txBody>
      </p:sp>
      <p:sp>
        <p:nvSpPr>
          <p:cNvPr id="9224" name="Text Box 8"/>
          <p:cNvSpPr txBox="1">
            <a:spLocks noChangeArrowheads="1"/>
          </p:cNvSpPr>
          <p:nvPr/>
        </p:nvSpPr>
        <p:spPr bwMode="auto">
          <a:xfrm>
            <a:off x="914400" y="5410200"/>
            <a:ext cx="79787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t>Khoang bụng chứa dạ dày , gan, tụy, ruột non , ruột già , hậu môn , thận , bóng đái ...</a:t>
            </a:r>
          </a:p>
        </p:txBody>
      </p:sp>
      <p:sp>
        <p:nvSpPr>
          <p:cNvPr id="9225" name="Line 9"/>
          <p:cNvSpPr>
            <a:spLocks noChangeShapeType="1"/>
          </p:cNvSpPr>
          <p:nvPr/>
        </p:nvSpPr>
        <p:spPr bwMode="auto">
          <a:xfrm flipV="1">
            <a:off x="4953000" y="1066800"/>
            <a:ext cx="1371600" cy="304800"/>
          </a:xfrm>
          <a:prstGeom prst="line">
            <a:avLst/>
          </a:prstGeom>
          <a:noFill/>
          <a:ln w="38100">
            <a:solidFill>
              <a:srgbClr val="FF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6" name="Text Box 10"/>
          <p:cNvSpPr txBox="1">
            <a:spLocks noChangeArrowheads="1"/>
          </p:cNvSpPr>
          <p:nvPr/>
        </p:nvSpPr>
        <p:spPr bwMode="auto">
          <a:xfrm>
            <a:off x="6019800" y="7620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t>Dạ dày </a:t>
            </a:r>
          </a:p>
        </p:txBody>
      </p:sp>
      <p:sp>
        <p:nvSpPr>
          <p:cNvPr id="9227" name="Line 11"/>
          <p:cNvSpPr>
            <a:spLocks noChangeShapeType="1"/>
          </p:cNvSpPr>
          <p:nvPr/>
        </p:nvSpPr>
        <p:spPr bwMode="auto">
          <a:xfrm>
            <a:off x="5105400" y="3276600"/>
            <a:ext cx="1676400" cy="0"/>
          </a:xfrm>
          <a:prstGeom prst="line">
            <a:avLst/>
          </a:prstGeom>
          <a:noFill/>
          <a:ln w="38100">
            <a:solidFill>
              <a:srgbClr val="FF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8" name="Text Box 12"/>
          <p:cNvSpPr txBox="1">
            <a:spLocks noChangeArrowheads="1"/>
          </p:cNvSpPr>
          <p:nvPr/>
        </p:nvSpPr>
        <p:spPr bwMode="auto">
          <a:xfrm>
            <a:off x="6781800" y="29718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t>Ruột </a:t>
            </a:r>
          </a:p>
        </p:txBody>
      </p:sp>
      <p:sp>
        <p:nvSpPr>
          <p:cNvPr id="9229" name="Line 13"/>
          <p:cNvSpPr>
            <a:spLocks noChangeShapeType="1"/>
          </p:cNvSpPr>
          <p:nvPr/>
        </p:nvSpPr>
        <p:spPr bwMode="auto">
          <a:xfrm>
            <a:off x="2286000" y="1219200"/>
            <a:ext cx="1295400" cy="0"/>
          </a:xfrm>
          <a:prstGeom prst="line">
            <a:avLst/>
          </a:prstGeom>
          <a:noFill/>
          <a:ln w="38100">
            <a:solidFill>
              <a:srgbClr val="FF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0" name="Text Box 14"/>
          <p:cNvSpPr txBox="1">
            <a:spLocks noChangeArrowheads="1"/>
          </p:cNvSpPr>
          <p:nvPr/>
        </p:nvSpPr>
        <p:spPr bwMode="auto">
          <a:xfrm>
            <a:off x="914400" y="9144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t>Gan</a:t>
            </a:r>
          </a:p>
        </p:txBody>
      </p:sp>
      <p:sp>
        <p:nvSpPr>
          <p:cNvPr id="9231" name="Line 15"/>
          <p:cNvSpPr>
            <a:spLocks noChangeShapeType="1"/>
          </p:cNvSpPr>
          <p:nvPr/>
        </p:nvSpPr>
        <p:spPr bwMode="auto">
          <a:xfrm>
            <a:off x="5410200" y="1600200"/>
            <a:ext cx="1066800" cy="0"/>
          </a:xfrm>
          <a:prstGeom prst="line">
            <a:avLst/>
          </a:prstGeom>
          <a:noFill/>
          <a:ln w="38100">
            <a:solidFill>
              <a:srgbClr val="FF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2" name="Text Box 16"/>
          <p:cNvSpPr txBox="1">
            <a:spLocks noChangeArrowheads="1"/>
          </p:cNvSpPr>
          <p:nvPr/>
        </p:nvSpPr>
        <p:spPr bwMode="auto">
          <a:xfrm>
            <a:off x="6553200" y="13716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t>Lách ( tỳ ) </a:t>
            </a:r>
          </a:p>
        </p:txBody>
      </p:sp>
      <p:sp>
        <p:nvSpPr>
          <p:cNvPr id="9233" name="Line 17"/>
          <p:cNvSpPr>
            <a:spLocks noChangeShapeType="1"/>
          </p:cNvSpPr>
          <p:nvPr/>
        </p:nvSpPr>
        <p:spPr bwMode="auto">
          <a:xfrm flipH="1">
            <a:off x="2209800" y="1766888"/>
            <a:ext cx="1295400" cy="0"/>
          </a:xfrm>
          <a:prstGeom prst="line">
            <a:avLst/>
          </a:prstGeom>
          <a:noFill/>
          <a:ln w="38100">
            <a:solidFill>
              <a:srgbClr val="FF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4" name="Text Box 18"/>
          <p:cNvSpPr txBox="1">
            <a:spLocks noChangeArrowheads="1"/>
          </p:cNvSpPr>
          <p:nvPr/>
        </p:nvSpPr>
        <p:spPr bwMode="auto">
          <a:xfrm>
            <a:off x="1066800" y="1447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t>Mật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edge">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slide(fromBottom)">
                                      <p:cBhvr>
                                        <p:cTn id="12" dur="500"/>
                                        <p:tgtEl>
                                          <p:spTgt spid="9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 calcmode="lin" valueType="num">
                                      <p:cBhvr>
                                        <p:cTn id="17" dur="1000" fill="hold"/>
                                        <p:tgtEl>
                                          <p:spTgt spid="9222"/>
                                        </p:tgtEl>
                                        <p:attrNameLst>
                                          <p:attrName>ppt_w</p:attrName>
                                        </p:attrNameLst>
                                      </p:cBhvr>
                                      <p:tavLst>
                                        <p:tav tm="0">
                                          <p:val>
                                            <p:strVal val="#ppt_w*0.70"/>
                                          </p:val>
                                        </p:tav>
                                        <p:tav tm="100000">
                                          <p:val>
                                            <p:strVal val="#ppt_w"/>
                                          </p:val>
                                        </p:tav>
                                      </p:tavLst>
                                    </p:anim>
                                    <p:anim calcmode="lin" valueType="num">
                                      <p:cBhvr>
                                        <p:cTn id="18" dur="1000" fill="hold"/>
                                        <p:tgtEl>
                                          <p:spTgt spid="9222"/>
                                        </p:tgtEl>
                                        <p:attrNameLst>
                                          <p:attrName>ppt_h</p:attrName>
                                        </p:attrNameLst>
                                      </p:cBhvr>
                                      <p:tavLst>
                                        <p:tav tm="0">
                                          <p:val>
                                            <p:strVal val="#ppt_h"/>
                                          </p:val>
                                        </p:tav>
                                        <p:tav tm="100000">
                                          <p:val>
                                            <p:strVal val="#ppt_h"/>
                                          </p:val>
                                        </p:tav>
                                      </p:tavLst>
                                    </p:anim>
                                    <p:animEffect transition="in" filter="fade">
                                      <p:cBhvr>
                                        <p:cTn id="19" dur="1000"/>
                                        <p:tgtEl>
                                          <p:spTgt spid="9222"/>
                                        </p:tgtEl>
                                      </p:cBhvr>
                                    </p:animEffec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9223"/>
                                        </p:tgtEl>
                                        <p:attrNameLst>
                                          <p:attrName>style.visibility</p:attrName>
                                        </p:attrNameLst>
                                      </p:cBhvr>
                                      <p:to>
                                        <p:strVal val="visible"/>
                                      </p:to>
                                    </p:set>
                                    <p:anim calcmode="discrete" valueType="clr">
                                      <p:cBhvr override="childStyle">
                                        <p:cTn id="22" dur="80"/>
                                        <p:tgtEl>
                                          <p:spTgt spid="9223"/>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223"/>
                                        </p:tgtEl>
                                        <p:attrNameLst>
                                          <p:attrName>fillcolor</p:attrName>
                                        </p:attrNameLst>
                                      </p:cBhvr>
                                      <p:tavLst>
                                        <p:tav tm="0">
                                          <p:val>
                                            <p:clrVal>
                                              <a:schemeClr val="accent2"/>
                                            </p:clrVal>
                                          </p:val>
                                        </p:tav>
                                        <p:tav tm="50000">
                                          <p:val>
                                            <p:clrVal>
                                              <a:schemeClr val="hlink"/>
                                            </p:clrVal>
                                          </p:val>
                                        </p:tav>
                                      </p:tavLst>
                                    </p:anim>
                                    <p:set>
                                      <p:cBhvr>
                                        <p:cTn id="24" dur="80"/>
                                        <p:tgtEl>
                                          <p:spTgt spid="9223"/>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9224"/>
                                        </p:tgtEl>
                                        <p:attrNameLst>
                                          <p:attrName>style.visibility</p:attrName>
                                        </p:attrNameLst>
                                      </p:cBhvr>
                                      <p:to>
                                        <p:strVal val="visible"/>
                                      </p:to>
                                    </p:set>
                                    <p:anim calcmode="discrete" valueType="clr">
                                      <p:cBhvr override="childStyle">
                                        <p:cTn id="29" dur="80"/>
                                        <p:tgtEl>
                                          <p:spTgt spid="9224"/>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224"/>
                                        </p:tgtEl>
                                        <p:attrNameLst>
                                          <p:attrName>fillcolor</p:attrName>
                                        </p:attrNameLst>
                                      </p:cBhvr>
                                      <p:tavLst>
                                        <p:tav tm="0">
                                          <p:val>
                                            <p:clrVal>
                                              <a:schemeClr val="accent2"/>
                                            </p:clrVal>
                                          </p:val>
                                        </p:tav>
                                        <p:tav tm="50000">
                                          <p:val>
                                            <p:clrVal>
                                              <a:schemeClr val="hlink"/>
                                            </p:clrVal>
                                          </p:val>
                                        </p:tav>
                                      </p:tavLst>
                                    </p:anim>
                                    <p:set>
                                      <p:cBhvr>
                                        <p:cTn id="31" dur="80"/>
                                        <p:tgtEl>
                                          <p:spTgt spid="9224"/>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225"/>
                                        </p:tgtEl>
                                        <p:attrNameLst>
                                          <p:attrName>style.visibility</p:attrName>
                                        </p:attrNameLst>
                                      </p:cBhvr>
                                      <p:to>
                                        <p:strVal val="visible"/>
                                      </p:to>
                                    </p:set>
                                    <p:animEffect transition="in" filter="wipe(down)">
                                      <p:cBhvr>
                                        <p:cTn id="36" dur="500"/>
                                        <p:tgtEl>
                                          <p:spTgt spid="92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226"/>
                                        </p:tgtEl>
                                        <p:attrNameLst>
                                          <p:attrName>style.visibility</p:attrName>
                                        </p:attrNameLst>
                                      </p:cBhvr>
                                      <p:to>
                                        <p:strVal val="visible"/>
                                      </p:to>
                                    </p:set>
                                    <p:animEffect transition="in" filter="wipe(down)">
                                      <p:cBhvr>
                                        <p:cTn id="39" dur="500"/>
                                        <p:tgtEl>
                                          <p:spTgt spid="92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227"/>
                                        </p:tgtEl>
                                        <p:attrNameLst>
                                          <p:attrName>style.visibility</p:attrName>
                                        </p:attrNameLst>
                                      </p:cBhvr>
                                      <p:to>
                                        <p:strVal val="visible"/>
                                      </p:to>
                                    </p:set>
                                    <p:animEffect transition="in" filter="wipe(down)">
                                      <p:cBhvr>
                                        <p:cTn id="44" dur="500"/>
                                        <p:tgtEl>
                                          <p:spTgt spid="922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228"/>
                                        </p:tgtEl>
                                        <p:attrNameLst>
                                          <p:attrName>style.visibility</p:attrName>
                                        </p:attrNameLst>
                                      </p:cBhvr>
                                      <p:to>
                                        <p:strVal val="visible"/>
                                      </p:to>
                                    </p:set>
                                    <p:animEffect transition="in" filter="wipe(down)">
                                      <p:cBhvr>
                                        <p:cTn id="47" dur="500"/>
                                        <p:tgtEl>
                                          <p:spTgt spid="92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229"/>
                                        </p:tgtEl>
                                        <p:attrNameLst>
                                          <p:attrName>style.visibility</p:attrName>
                                        </p:attrNameLst>
                                      </p:cBhvr>
                                      <p:to>
                                        <p:strVal val="visible"/>
                                      </p:to>
                                    </p:set>
                                    <p:animEffect transition="in" filter="wipe(down)">
                                      <p:cBhvr>
                                        <p:cTn id="52" dur="500"/>
                                        <p:tgtEl>
                                          <p:spTgt spid="922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9230"/>
                                        </p:tgtEl>
                                        <p:attrNameLst>
                                          <p:attrName>style.visibility</p:attrName>
                                        </p:attrNameLst>
                                      </p:cBhvr>
                                      <p:to>
                                        <p:strVal val="visible"/>
                                      </p:to>
                                    </p:set>
                                    <p:animEffect transition="in" filter="wipe(down)">
                                      <p:cBhvr>
                                        <p:cTn id="55" dur="500"/>
                                        <p:tgtEl>
                                          <p:spTgt spid="923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231"/>
                                        </p:tgtEl>
                                        <p:attrNameLst>
                                          <p:attrName>style.visibility</p:attrName>
                                        </p:attrNameLst>
                                      </p:cBhvr>
                                      <p:to>
                                        <p:strVal val="visible"/>
                                      </p:to>
                                    </p:set>
                                    <p:animEffect transition="in" filter="wipe(down)">
                                      <p:cBhvr>
                                        <p:cTn id="60" dur="500"/>
                                        <p:tgtEl>
                                          <p:spTgt spid="923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9232"/>
                                        </p:tgtEl>
                                        <p:attrNameLst>
                                          <p:attrName>style.visibility</p:attrName>
                                        </p:attrNameLst>
                                      </p:cBhvr>
                                      <p:to>
                                        <p:strVal val="visible"/>
                                      </p:to>
                                    </p:set>
                                    <p:animEffect transition="in" filter="wipe(down)">
                                      <p:cBhvr>
                                        <p:cTn id="63" dur="500"/>
                                        <p:tgtEl>
                                          <p:spTgt spid="923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9233"/>
                                        </p:tgtEl>
                                        <p:attrNameLst>
                                          <p:attrName>style.visibility</p:attrName>
                                        </p:attrNameLst>
                                      </p:cBhvr>
                                      <p:to>
                                        <p:strVal val="visible"/>
                                      </p:to>
                                    </p:set>
                                    <p:animEffect transition="in" filter="wipe(down)">
                                      <p:cBhvr>
                                        <p:cTn id="68" dur="500"/>
                                        <p:tgtEl>
                                          <p:spTgt spid="9233"/>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9234"/>
                                        </p:tgtEl>
                                        <p:attrNameLst>
                                          <p:attrName>style.visibility</p:attrName>
                                        </p:attrNameLst>
                                      </p:cBhvr>
                                      <p:to>
                                        <p:strVal val="visible"/>
                                      </p:to>
                                    </p:set>
                                    <p:animEffect transition="in" filter="wipe(down)">
                                      <p:cBhvr>
                                        <p:cTn id="71" dur="500"/>
                                        <p:tgtEl>
                                          <p:spTgt spid="9234"/>
                                        </p:tgtEl>
                                      </p:cBhvr>
                                    </p:animEffect>
                                  </p:childTnLst>
                                </p:cTn>
                              </p:par>
                              <p:par>
                                <p:cTn id="72" presetID="4" presetClass="exit" presetSubtype="16" fill="hold" grpId="1" nodeType="withEffect">
                                  <p:stCondLst>
                                    <p:cond delay="0"/>
                                  </p:stCondLst>
                                  <p:iterate type="lt">
                                    <p:tmPct val="0"/>
                                  </p:iterate>
                                  <p:childTnLst>
                                    <p:animEffect transition="out" filter="box(in)">
                                      <p:cBhvr>
                                        <p:cTn id="73" dur="500"/>
                                        <p:tgtEl>
                                          <p:spTgt spid="9223"/>
                                        </p:tgtEl>
                                      </p:cBhvr>
                                    </p:animEffect>
                                    <p:set>
                                      <p:cBhvr>
                                        <p:cTn id="74" dur="1" fill="hold">
                                          <p:stCondLst>
                                            <p:cond delay="499"/>
                                          </p:stCondLst>
                                        </p:cTn>
                                        <p:tgtEl>
                                          <p:spTgt spid="9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3" grpId="0"/>
      <p:bldP spid="9223" grpId="1"/>
      <p:bldP spid="9224" grpId="0"/>
      <p:bldP spid="9225" grpId="0" animBg="1"/>
      <p:bldP spid="9226" grpId="0"/>
      <p:bldP spid="9227" grpId="0" animBg="1"/>
      <p:bldP spid="9228" grpId="0"/>
      <p:bldP spid="9229" grpId="0" animBg="1"/>
      <p:bldP spid="9230" grpId="0"/>
      <p:bldP spid="9231" grpId="0" animBg="1"/>
      <p:bldP spid="9232" grpId="0"/>
      <p:bldP spid="9233" grpId="0" animBg="1"/>
      <p:bldP spid="923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738</TotalTime>
  <Words>1354</Words>
  <Application>Microsoft Office PowerPoint</Application>
  <PresentationFormat>On-screen Show (4:3)</PresentationFormat>
  <Paragraphs>165</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 Quan sát hình bên dưới ( hình 2-3 sgk trang 9), hãy cho biết các mũi tên nối từ hệ thần kinh và hệ nội tiết tới các hệ cơ quan có ý nghĩa gì.</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101</cp:revision>
  <dcterms:created xsi:type="dcterms:W3CDTF">2012-08-20T13:19:05Z</dcterms:created>
  <dcterms:modified xsi:type="dcterms:W3CDTF">2021-08-30T10:41:46Z</dcterms:modified>
</cp:coreProperties>
</file>